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4.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8.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1" r:id="rId1"/>
    <p:sldMasterId id="2147483684" r:id="rId2"/>
    <p:sldMasterId id="2147483686" r:id="rId3"/>
    <p:sldMasterId id="2147483792" r:id="rId4"/>
  </p:sldMasterIdLst>
  <p:notesMasterIdLst>
    <p:notesMasterId r:id="rId81"/>
  </p:notesMasterIdLst>
  <p:handoutMasterIdLst>
    <p:handoutMasterId r:id="rId82"/>
  </p:handoutMasterIdLst>
  <p:sldIdLst>
    <p:sldId id="256" r:id="rId5"/>
    <p:sldId id="259" r:id="rId6"/>
    <p:sldId id="1801" r:id="rId7"/>
    <p:sldId id="260" r:id="rId8"/>
    <p:sldId id="1740" r:id="rId9"/>
    <p:sldId id="261" r:id="rId10"/>
    <p:sldId id="1741" r:id="rId11"/>
    <p:sldId id="275" r:id="rId12"/>
    <p:sldId id="1742" r:id="rId13"/>
    <p:sldId id="1745" r:id="rId14"/>
    <p:sldId id="1746" r:id="rId15"/>
    <p:sldId id="1747" r:id="rId16"/>
    <p:sldId id="1748" r:id="rId17"/>
    <p:sldId id="1749" r:id="rId18"/>
    <p:sldId id="1750" r:id="rId19"/>
    <p:sldId id="1751" r:id="rId20"/>
    <p:sldId id="1753" r:id="rId21"/>
    <p:sldId id="1754" r:id="rId22"/>
    <p:sldId id="1755" r:id="rId23"/>
    <p:sldId id="1756" r:id="rId24"/>
    <p:sldId id="1757" r:id="rId25"/>
    <p:sldId id="1758" r:id="rId26"/>
    <p:sldId id="1759" r:id="rId27"/>
    <p:sldId id="1760" r:id="rId28"/>
    <p:sldId id="1761" r:id="rId29"/>
    <p:sldId id="1800" r:id="rId30"/>
    <p:sldId id="1762" r:id="rId31"/>
    <p:sldId id="1763" r:id="rId32"/>
    <p:sldId id="1805" r:id="rId33"/>
    <p:sldId id="1806" r:id="rId34"/>
    <p:sldId id="1807" r:id="rId35"/>
    <p:sldId id="1808" r:id="rId36"/>
    <p:sldId id="1809" r:id="rId37"/>
    <p:sldId id="1810" r:id="rId38"/>
    <p:sldId id="1811" r:id="rId39"/>
    <p:sldId id="1812" r:id="rId40"/>
    <p:sldId id="1813" r:id="rId41"/>
    <p:sldId id="1814" r:id="rId42"/>
    <p:sldId id="1815" r:id="rId43"/>
    <p:sldId id="1802" r:id="rId44"/>
    <p:sldId id="1764" r:id="rId45"/>
    <p:sldId id="1765" r:id="rId46"/>
    <p:sldId id="1766" r:id="rId47"/>
    <p:sldId id="1767" r:id="rId48"/>
    <p:sldId id="1768" r:id="rId49"/>
    <p:sldId id="1769" r:id="rId50"/>
    <p:sldId id="1771" r:id="rId51"/>
    <p:sldId id="1770" r:id="rId52"/>
    <p:sldId id="1772" r:id="rId53"/>
    <p:sldId id="1773" r:id="rId54"/>
    <p:sldId id="1775" r:id="rId55"/>
    <p:sldId id="1776" r:id="rId56"/>
    <p:sldId id="1777" r:id="rId57"/>
    <p:sldId id="1778" r:id="rId58"/>
    <p:sldId id="1779" r:id="rId59"/>
    <p:sldId id="1780" r:id="rId60"/>
    <p:sldId id="1781" r:id="rId61"/>
    <p:sldId id="1782" r:id="rId62"/>
    <p:sldId id="1783" r:id="rId63"/>
    <p:sldId id="1784" r:id="rId64"/>
    <p:sldId id="1785" r:id="rId65"/>
    <p:sldId id="1786" r:id="rId66"/>
    <p:sldId id="1787" r:id="rId67"/>
    <p:sldId id="1788" r:id="rId68"/>
    <p:sldId id="1789" r:id="rId69"/>
    <p:sldId id="1790" r:id="rId70"/>
    <p:sldId id="1792" r:id="rId71"/>
    <p:sldId id="1794" r:id="rId72"/>
    <p:sldId id="1795" r:id="rId73"/>
    <p:sldId id="1796" r:id="rId74"/>
    <p:sldId id="1797" r:id="rId75"/>
    <p:sldId id="1798" r:id="rId76"/>
    <p:sldId id="1803" r:id="rId77"/>
    <p:sldId id="1804" r:id="rId78"/>
    <p:sldId id="1791" r:id="rId79"/>
    <p:sldId id="1816" r:id="rId80"/>
  </p:sldIdLst>
  <p:sldSz cx="9144000" cy="6858000" type="screen4x3"/>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DEE2"/>
    <a:srgbClr val="6E56A0"/>
    <a:srgbClr val="F59DD1"/>
    <a:srgbClr val="F9BF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2833802-FEF1-4C79-8D5D-14CF1EAF98D9}" styleName="Estilo claro 2 - Acento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Estilo cl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579" autoAdjust="0"/>
    <p:restoredTop sz="95380" autoAdjust="0"/>
  </p:normalViewPr>
  <p:slideViewPr>
    <p:cSldViewPr snapToGrid="0">
      <p:cViewPr varScale="1">
        <p:scale>
          <a:sx n="106" d="100"/>
          <a:sy n="106" d="100"/>
        </p:scale>
        <p:origin x="222" y="114"/>
      </p:cViewPr>
      <p:guideLst/>
    </p:cSldViewPr>
  </p:slideViewPr>
  <p:notesTextViewPr>
    <p:cViewPr>
      <p:scale>
        <a:sx n="3" d="2"/>
        <a:sy n="3" d="2"/>
      </p:scale>
      <p:origin x="0" y="0"/>
    </p:cViewPr>
  </p:notesTextViewPr>
  <p:notesViewPr>
    <p:cSldViewPr snapToGrid="0">
      <p:cViewPr varScale="1">
        <p:scale>
          <a:sx n="55" d="100"/>
          <a:sy n="55" d="100"/>
        </p:scale>
        <p:origin x="2880"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slide" Target="slides/slide59.xml"/><Relationship Id="rId68" Type="http://schemas.openxmlformats.org/officeDocument/2006/relationships/slide" Target="slides/slide64.xml"/><Relationship Id="rId76" Type="http://schemas.openxmlformats.org/officeDocument/2006/relationships/slide" Target="slides/slide72.xml"/><Relationship Id="rId84" Type="http://schemas.openxmlformats.org/officeDocument/2006/relationships/viewProps" Target="viewProps.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handoutMaster" Target="handoutMasters/handoutMaster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theme" Target="theme/theme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notesMaster" Target="notesMasters/notesMaster1.xml"/><Relationship Id="rId86"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smnas2\UEEAP\Egresos\Cierres%20Presupuestales\2021\09%20SEPTIEMBRE\Por%20Direcci&#243;n\00%20Seguimiento%20Mensual%20Sept-2021.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smnas2\UEEAP\Egresos\Cierres%20Presupuestales\2021\09%20SEPTIEMBRE\Por%20Direcci&#243;n\00%20Seguimiento%20Mensual%20Sept-2021.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smnas2\UEEAP\Consejo%20Directivo\Informaci&#243;n%20enviada%20por%20DGF\2021\2021.09\Adeudos%20EPP&#180;s\Semaforo%20EPP%202021%20sep.xlsx" TargetMode="External"/></Relationships>
</file>

<file path=ppt/charts/_rels/chart4.xml.rels><?xml version="1.0" encoding="UTF-8" standalone="yes"?>
<Relationships xmlns="http://schemas.openxmlformats.org/package/2006/relationships"><Relationship Id="rId3" Type="http://schemas.openxmlformats.org/officeDocument/2006/relationships/oleObject" Target="file:///\\smnas2\UEEAP\Consejo%20Directivo\Informaci&#243;n%20enviada%20por%20DGF\2021\2021.09\Adeudos%20EPP&#180;s\Semaforo%20EPP%202021%20sep.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Avance Presupuestal por Capítulo</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doughnutChart>
        <c:varyColors val="1"/>
        <c:ser>
          <c:idx val="0"/>
          <c:order val="0"/>
          <c:spPr>
            <a:solidFill>
              <a:schemeClr val="bg1">
                <a:lumMod val="50000"/>
              </a:schemeClr>
            </a:solidFill>
          </c:spPr>
          <c:dPt>
            <c:idx val="0"/>
            <c:bubble3D val="0"/>
            <c:spPr>
              <a:solidFill>
                <a:schemeClr val="accent4"/>
              </a:solidFill>
              <a:ln w="19050">
                <a:solidFill>
                  <a:schemeClr val="lt1"/>
                </a:solidFill>
              </a:ln>
              <a:effectLst/>
            </c:spPr>
            <c:extLst>
              <c:ext xmlns:c16="http://schemas.microsoft.com/office/drawing/2014/chart" uri="{C3380CC4-5D6E-409C-BE32-E72D297353CC}">
                <c16:uniqueId val="{00000001-EC4B-4AFD-A22A-66BDD1294CA6}"/>
              </c:ext>
            </c:extLst>
          </c:dPt>
          <c:dPt>
            <c:idx val="1"/>
            <c:bubble3D val="0"/>
            <c:spPr>
              <a:solidFill>
                <a:schemeClr val="bg1">
                  <a:lumMod val="50000"/>
                </a:schemeClr>
              </a:solidFill>
              <a:ln w="19050">
                <a:solidFill>
                  <a:schemeClr val="lt1"/>
                </a:solidFill>
              </a:ln>
              <a:effectLst/>
            </c:spPr>
            <c:extLst>
              <c:ext xmlns:c16="http://schemas.microsoft.com/office/drawing/2014/chart" uri="{C3380CC4-5D6E-409C-BE32-E72D297353CC}">
                <c16:uniqueId val="{00000003-EC4B-4AFD-A22A-66BDD1294CA6}"/>
              </c:ext>
            </c:extLst>
          </c:dPt>
          <c:dLbls>
            <c:dLbl>
              <c:idx val="0"/>
              <c:layout>
                <c:manualLayout>
                  <c:x val="0.16666666666666677"/>
                  <c:y val="4.1666666666666664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EC4B-4AFD-A22A-66BDD1294CA6}"/>
                </c:ext>
              </c:extLst>
            </c:dLbl>
            <c:dLbl>
              <c:idx val="1"/>
              <c:layout>
                <c:manualLayout>
                  <c:x val="-0.12777777777777777"/>
                  <c:y val="-2.7777777777777776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EC4B-4AFD-A22A-66BDD1294CA6}"/>
                </c:ext>
              </c:extLst>
            </c:dLbl>
            <c:spPr>
              <a:solidFill>
                <a:sysClr val="window" lastClr="FFFFFF"/>
              </a:solidFill>
              <a:ln>
                <a:solidFill>
                  <a:sysClr val="windowText" lastClr="000000">
                    <a:lumMod val="25000"/>
                    <a:lumOff val="75000"/>
                  </a:sysClr>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chemeClr val="dk1">
                        <a:lumMod val="65000"/>
                        <a:lumOff val="35000"/>
                      </a:schemeClr>
                    </a:solidFill>
                    <a:latin typeface="+mn-lt"/>
                    <a:ea typeface="+mn-ea"/>
                    <a:cs typeface="+mn-cs"/>
                  </a:defRPr>
                </a:pPr>
                <a:endParaRPr lang="es-MX"/>
              </a:p>
            </c:txPr>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(Capítulos!$G$8,Capítulos!$J$8)</c:f>
              <c:strCache>
                <c:ptCount val="2"/>
                <c:pt idx="0">
                  <c:v>Devengado</c:v>
                </c:pt>
                <c:pt idx="1">
                  <c:v>Disponible</c:v>
                </c:pt>
              </c:strCache>
            </c:strRef>
          </c:cat>
          <c:val>
            <c:numRef>
              <c:f>(Capítulos!$G$15,Capítulos!$J$15)</c:f>
              <c:numCache>
                <c:formatCode>_-* #,##0_-;\-* #,##0_-;_-* "-"??_-;_-@_-</c:formatCode>
                <c:ptCount val="2"/>
                <c:pt idx="0">
                  <c:v>6723410556.3399992</c:v>
                </c:pt>
                <c:pt idx="1">
                  <c:v>3892306825.9400001</c:v>
                </c:pt>
              </c:numCache>
            </c:numRef>
          </c:val>
          <c:extLst>
            <c:ext xmlns:c16="http://schemas.microsoft.com/office/drawing/2014/chart" uri="{C3380CC4-5D6E-409C-BE32-E72D297353CC}">
              <c16:uniqueId val="{00000004-EC4B-4AFD-A22A-66BDD1294CA6}"/>
            </c:ext>
          </c:extLst>
        </c:ser>
        <c:dLbls>
          <c:showLegendKey val="0"/>
          <c:showVal val="0"/>
          <c:showCatName val="0"/>
          <c:showSerName val="0"/>
          <c:showPercent val="0"/>
          <c:showBubbleSize val="0"/>
          <c:showLeaderLines val="0"/>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dirty="0"/>
              <a:t>Avance Presupuestal por</a:t>
            </a:r>
            <a:r>
              <a:rPr lang="es-MX" baseline="0" dirty="0"/>
              <a:t> UR</a:t>
            </a:r>
            <a:endParaRPr lang="es-MX"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barChart>
        <c:barDir val="bar"/>
        <c:grouping val="percentStacked"/>
        <c:varyColors val="0"/>
        <c:ser>
          <c:idx val="0"/>
          <c:order val="0"/>
          <c:tx>
            <c:strRef>
              <c:f>'Unidad Responsable'!$G$8</c:f>
              <c:strCache>
                <c:ptCount val="1"/>
                <c:pt idx="0">
                  <c:v>Devengado</c:v>
                </c:pt>
              </c:strCache>
            </c:strRef>
          </c:tx>
          <c:spPr>
            <a:solidFill>
              <a:schemeClr val="accent4"/>
            </a:solidFill>
            <a:ln>
              <a:noFill/>
            </a:ln>
            <a:effectLst/>
          </c:spPr>
          <c:invertIfNegative val="0"/>
          <c:cat>
            <c:strRef>
              <c:f>'Unidad Responsable'!$B$9:$B$17</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'Unidad Responsable'!$G$9:$G$17</c:f>
              <c:numCache>
                <c:formatCode>_-* #,##0_-;\-* #,##0_-;_-* "-"??_-;_-@_-</c:formatCode>
                <c:ptCount val="9"/>
                <c:pt idx="0">
                  <c:v>8676095.8600000013</c:v>
                </c:pt>
                <c:pt idx="1">
                  <c:v>26649000.500000004</c:v>
                </c:pt>
                <c:pt idx="2">
                  <c:v>7078464.870000001</c:v>
                </c:pt>
                <c:pt idx="3">
                  <c:v>11497052.34</c:v>
                </c:pt>
                <c:pt idx="4">
                  <c:v>40209016.639999978</c:v>
                </c:pt>
                <c:pt idx="5">
                  <c:v>20610935.139999997</c:v>
                </c:pt>
                <c:pt idx="6">
                  <c:v>31120422.86999999</c:v>
                </c:pt>
                <c:pt idx="7">
                  <c:v>6040723200.8599958</c:v>
                </c:pt>
                <c:pt idx="8">
                  <c:v>536846367.25999999</c:v>
                </c:pt>
              </c:numCache>
            </c:numRef>
          </c:val>
          <c:extLst>
            <c:ext xmlns:c16="http://schemas.microsoft.com/office/drawing/2014/chart" uri="{C3380CC4-5D6E-409C-BE32-E72D297353CC}">
              <c16:uniqueId val="{00000000-B766-441C-991A-9640B3DD8E6B}"/>
            </c:ext>
          </c:extLst>
        </c:ser>
        <c:ser>
          <c:idx val="1"/>
          <c:order val="1"/>
          <c:tx>
            <c:strRef>
              <c:f>'Unidad Responsable'!$J$8</c:f>
              <c:strCache>
                <c:ptCount val="1"/>
                <c:pt idx="0">
                  <c:v>Disponible</c:v>
                </c:pt>
              </c:strCache>
            </c:strRef>
          </c:tx>
          <c:spPr>
            <a:solidFill>
              <a:schemeClr val="bg1">
                <a:lumMod val="50000"/>
              </a:schemeClr>
            </a:solidFill>
            <a:ln>
              <a:noFill/>
            </a:ln>
            <a:effectLst/>
          </c:spPr>
          <c:invertIfNegative val="0"/>
          <c:cat>
            <c:strRef>
              <c:f>'Unidad Responsable'!$B$9:$B$17</c:f>
              <c:strCache>
                <c:ptCount val="9"/>
                <c:pt idx="0">
                  <c:v>Dirección General</c:v>
                </c:pt>
                <c:pt idx="1">
                  <c:v>Dirección General de Informática y Sistemas</c:v>
                </c:pt>
                <c:pt idx="2">
                  <c:v>Dirección General de Contraloría Interna</c:v>
                </c:pt>
                <c:pt idx="3">
                  <c:v>Dirección General Jurídica</c:v>
                </c:pt>
                <c:pt idx="4">
                  <c:v>Dirección General de Administración</c:v>
                </c:pt>
                <c:pt idx="5">
                  <c:v>Dirección General de Finanzas</c:v>
                </c:pt>
                <c:pt idx="6">
                  <c:v>Dirección General de Promoción de Vivienda e Inmobiliaria</c:v>
                </c:pt>
                <c:pt idx="7">
                  <c:v>Dirección General de Prestaciones</c:v>
                </c:pt>
                <c:pt idx="8">
                  <c:v>Dirección General de Servicios Médicos</c:v>
                </c:pt>
              </c:strCache>
            </c:strRef>
          </c:cat>
          <c:val>
            <c:numRef>
              <c:f>'Unidad Responsable'!$J$9:$J$17</c:f>
              <c:numCache>
                <c:formatCode>_-* #,##0_-;\-* #,##0_-;_-* "-"??_-;_-@_-</c:formatCode>
                <c:ptCount val="9"/>
                <c:pt idx="0">
                  <c:v>4216581.1399999997</c:v>
                </c:pt>
                <c:pt idx="1">
                  <c:v>41730679.5</c:v>
                </c:pt>
                <c:pt idx="2">
                  <c:v>2862261.1300000004</c:v>
                </c:pt>
                <c:pt idx="3">
                  <c:v>9194941.6600000001</c:v>
                </c:pt>
                <c:pt idx="4">
                  <c:v>47773784.360000022</c:v>
                </c:pt>
                <c:pt idx="5">
                  <c:v>11417573.859999996</c:v>
                </c:pt>
                <c:pt idx="6">
                  <c:v>23832128.13000001</c:v>
                </c:pt>
                <c:pt idx="7">
                  <c:v>3159119540.420002</c:v>
                </c:pt>
                <c:pt idx="8">
                  <c:v>592159335.74000001</c:v>
                </c:pt>
              </c:numCache>
            </c:numRef>
          </c:val>
          <c:extLst>
            <c:ext xmlns:c16="http://schemas.microsoft.com/office/drawing/2014/chart" uri="{C3380CC4-5D6E-409C-BE32-E72D297353CC}">
              <c16:uniqueId val="{00000001-B766-441C-991A-9640B3DD8E6B}"/>
            </c:ext>
          </c:extLst>
        </c:ser>
        <c:dLbls>
          <c:showLegendKey val="0"/>
          <c:showVal val="0"/>
          <c:showCatName val="0"/>
          <c:showSerName val="0"/>
          <c:showPercent val="0"/>
          <c:showBubbleSize val="0"/>
        </c:dLbls>
        <c:gapWidth val="150"/>
        <c:overlap val="100"/>
        <c:axId val="237382080"/>
        <c:axId val="237382472"/>
      </c:barChart>
      <c:catAx>
        <c:axId val="237382080"/>
        <c:scaling>
          <c:orientation val="minMax"/>
        </c:scaling>
        <c:delete val="0"/>
        <c:axPos val="l"/>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37382472"/>
        <c:crosses val="autoZero"/>
        <c:auto val="1"/>
        <c:lblAlgn val="ctr"/>
        <c:lblOffset val="100"/>
        <c:noMultiLvlLbl val="0"/>
      </c:catAx>
      <c:valAx>
        <c:axId val="237382472"/>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373820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MX" baseline="0"/>
              <a:t>Adeudos EPP 2021</a:t>
            </a:r>
            <a:endParaRPr lang="es-MX"/>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MX"/>
        </a:p>
      </c:txPr>
    </c:title>
    <c:autoTitleDeleted val="0"/>
    <c:plotArea>
      <c:layout>
        <c:manualLayout>
          <c:layoutTarget val="inner"/>
          <c:xMode val="edge"/>
          <c:yMode val="edge"/>
          <c:x val="0.10755064246505283"/>
          <c:y val="0.14421195633541611"/>
          <c:w val="0.77544431345038756"/>
          <c:h val="0.58368543421767716"/>
        </c:manualLayout>
      </c:layout>
      <c:barChart>
        <c:barDir val="col"/>
        <c:grouping val="stacked"/>
        <c:varyColors val="0"/>
        <c:ser>
          <c:idx val="0"/>
          <c:order val="0"/>
          <c:tx>
            <c:strRef>
              <c:f>Graf!$B$2</c:f>
              <c:strCache>
                <c:ptCount val="1"/>
                <c:pt idx="0">
                  <c:v>Jurídico</c:v>
                </c:pt>
              </c:strCache>
            </c:strRef>
          </c:tx>
          <c:spPr>
            <a:solidFill>
              <a:srgbClr val="7030A0"/>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Graf!$B$3:$B$14</c:f>
              <c:numCache>
                <c:formatCode>_-* #,##0_-;\-* #,##0_-;_-* "-"??_-;_-@_-</c:formatCode>
                <c:ptCount val="12"/>
                <c:pt idx="0">
                  <c:v>1046142514.0733522</c:v>
                </c:pt>
                <c:pt idx="1">
                  <c:v>1058123653.2845987</c:v>
                </c:pt>
                <c:pt idx="2">
                  <c:v>1027199380.1975888</c:v>
                </c:pt>
                <c:pt idx="3">
                  <c:v>1038830426.419237</c:v>
                </c:pt>
                <c:pt idx="4">
                  <c:v>1040016986.4285711</c:v>
                </c:pt>
                <c:pt idx="5">
                  <c:v>1067245673.4327184</c:v>
                </c:pt>
                <c:pt idx="6">
                  <c:v>1086173348.315804</c:v>
                </c:pt>
                <c:pt idx="7">
                  <c:v>1054633576.8537823</c:v>
                </c:pt>
                <c:pt idx="8">
                  <c:v>529463594.60458714</c:v>
                </c:pt>
              </c:numCache>
            </c:numRef>
          </c:val>
          <c:extLst>
            <c:ext xmlns:c16="http://schemas.microsoft.com/office/drawing/2014/chart" uri="{C3380CC4-5D6E-409C-BE32-E72D297353CC}">
              <c16:uniqueId val="{00000000-0ABA-4BD0-921C-3C83178F2517}"/>
            </c:ext>
          </c:extLst>
        </c:ser>
        <c:ser>
          <c:idx val="1"/>
          <c:order val="1"/>
          <c:tx>
            <c:strRef>
              <c:f>Graf!$C$2</c:f>
              <c:strCache>
                <c:ptCount val="1"/>
                <c:pt idx="0">
                  <c:v>Requerido</c:v>
                </c:pt>
              </c:strCache>
            </c:strRef>
          </c:tx>
          <c:spPr>
            <a:solidFill>
              <a:schemeClr val="bg1">
                <a:lumMod val="50000"/>
              </a:schemeClr>
            </a:solidFill>
            <a:ln>
              <a:noFill/>
            </a:ln>
            <a:effectLst/>
          </c:spPr>
          <c:invertIfNegative val="0"/>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Graf!$C$3:$C$14</c:f>
              <c:numCache>
                <c:formatCode>_-* #,##0_-;\-* #,##0_-;_-* "-"??_-;_-@_-</c:formatCode>
                <c:ptCount val="12"/>
                <c:pt idx="0">
                  <c:v>13653921.18</c:v>
                </c:pt>
                <c:pt idx="1">
                  <c:v>13151606.219999999</c:v>
                </c:pt>
                <c:pt idx="2">
                  <c:v>11001009.540000001</c:v>
                </c:pt>
                <c:pt idx="3">
                  <c:v>8181808.9700000016</c:v>
                </c:pt>
                <c:pt idx="4">
                  <c:v>9964374.709999999</c:v>
                </c:pt>
                <c:pt idx="5">
                  <c:v>7891195.9000000013</c:v>
                </c:pt>
                <c:pt idx="6">
                  <c:v>7730241.2370000016</c:v>
                </c:pt>
                <c:pt idx="7">
                  <c:v>7499278.9400000004</c:v>
                </c:pt>
                <c:pt idx="8">
                  <c:v>7904538.160000002</c:v>
                </c:pt>
              </c:numCache>
            </c:numRef>
          </c:val>
          <c:extLst>
            <c:ext xmlns:c16="http://schemas.microsoft.com/office/drawing/2014/chart" uri="{C3380CC4-5D6E-409C-BE32-E72D297353CC}">
              <c16:uniqueId val="{00000001-0ABA-4BD0-921C-3C83178F2517}"/>
            </c:ext>
          </c:extLst>
        </c:ser>
        <c:dLbls>
          <c:showLegendKey val="0"/>
          <c:showVal val="0"/>
          <c:showCatName val="0"/>
          <c:showSerName val="0"/>
          <c:showPercent val="0"/>
          <c:showBubbleSize val="0"/>
        </c:dLbls>
        <c:gapWidth val="150"/>
        <c:overlap val="100"/>
        <c:axId val="284013552"/>
        <c:axId val="284013944"/>
      </c:barChart>
      <c:lineChart>
        <c:grouping val="standard"/>
        <c:varyColors val="0"/>
        <c:ser>
          <c:idx val="2"/>
          <c:order val="2"/>
          <c:tx>
            <c:strRef>
              <c:f>Graf!$D$2</c:f>
              <c:strCache>
                <c:ptCount val="1"/>
                <c:pt idx="0">
                  <c:v>Total</c:v>
                </c:pt>
              </c:strCache>
            </c:strRef>
          </c:tx>
          <c:spPr>
            <a:ln w="28575" cap="rnd">
              <a:solidFill>
                <a:schemeClr val="accent6"/>
              </a:solidFill>
              <a:round/>
            </a:ln>
            <a:effectLst/>
          </c:spPr>
          <c:marker>
            <c:symbol val="circle"/>
            <c:size val="5"/>
            <c:spPr>
              <a:solidFill>
                <a:schemeClr val="accent3"/>
              </a:solidFill>
              <a:ln w="9525">
                <a:solidFill>
                  <a:schemeClr val="accent3"/>
                </a:solidFill>
              </a:ln>
              <a:effectLst/>
            </c:spPr>
          </c:marker>
          <c:trendline>
            <c:spPr>
              <a:ln w="19050" cap="rnd">
                <a:solidFill>
                  <a:schemeClr val="accent6"/>
                </a:solidFill>
                <a:prstDash val="sysDot"/>
              </a:ln>
              <a:effectLst/>
            </c:spPr>
            <c:trendlineType val="exp"/>
            <c:dispRSqr val="0"/>
            <c:dispEq val="1"/>
            <c:trendlineLbl>
              <c:numFmt formatCode="Estándar" sourceLinked="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trendlineLbl>
          </c:trendline>
          <c:cat>
            <c:strRef>
              <c:f>Graf!$A$3:$A$14</c:f>
              <c:strCache>
                <c:ptCount val="12"/>
                <c:pt idx="0">
                  <c:v>Enero</c:v>
                </c:pt>
                <c:pt idx="1">
                  <c:v>Febrero</c:v>
                </c:pt>
                <c:pt idx="2">
                  <c:v>Marzo</c:v>
                </c:pt>
                <c:pt idx="3">
                  <c:v>Abril</c:v>
                </c:pt>
                <c:pt idx="4">
                  <c:v>Mayo</c:v>
                </c:pt>
                <c:pt idx="5">
                  <c:v>Junio</c:v>
                </c:pt>
                <c:pt idx="6">
                  <c:v>Julio</c:v>
                </c:pt>
                <c:pt idx="7">
                  <c:v>Agosto</c:v>
                </c:pt>
                <c:pt idx="8">
                  <c:v>Septiembre</c:v>
                </c:pt>
                <c:pt idx="9">
                  <c:v>Octubre</c:v>
                </c:pt>
                <c:pt idx="10">
                  <c:v>Noviembre</c:v>
                </c:pt>
                <c:pt idx="11">
                  <c:v>Diciembre</c:v>
                </c:pt>
              </c:strCache>
            </c:strRef>
          </c:cat>
          <c:val>
            <c:numRef>
              <c:f>Graf!$D$3:$D$14</c:f>
              <c:numCache>
                <c:formatCode>_-* #,##0_-;\-* #,##0_-;_-* "-"??_-;_-@_-</c:formatCode>
                <c:ptCount val="12"/>
                <c:pt idx="0">
                  <c:v>1059796435.2533522</c:v>
                </c:pt>
                <c:pt idx="1">
                  <c:v>1071275259.5045987</c:v>
                </c:pt>
                <c:pt idx="2">
                  <c:v>1038200389.7375888</c:v>
                </c:pt>
                <c:pt idx="3">
                  <c:v>1047012235.389237</c:v>
                </c:pt>
                <c:pt idx="4">
                  <c:v>1049981361.1385711</c:v>
                </c:pt>
                <c:pt idx="5">
                  <c:v>1075136869.3327184</c:v>
                </c:pt>
                <c:pt idx="6">
                  <c:v>1093903589.552804</c:v>
                </c:pt>
                <c:pt idx="7">
                  <c:v>1062132855.7937824</c:v>
                </c:pt>
                <c:pt idx="8">
                  <c:v>537368132.76458716</c:v>
                </c:pt>
                <c:pt idx="9">
                  <c:v>0</c:v>
                </c:pt>
                <c:pt idx="10">
                  <c:v>0</c:v>
                </c:pt>
                <c:pt idx="11">
                  <c:v>0</c:v>
                </c:pt>
              </c:numCache>
            </c:numRef>
          </c:val>
          <c:smooth val="0"/>
          <c:extLst>
            <c:ext xmlns:c16="http://schemas.microsoft.com/office/drawing/2014/chart" uri="{C3380CC4-5D6E-409C-BE32-E72D297353CC}">
              <c16:uniqueId val="{00000003-0ABA-4BD0-921C-3C83178F2517}"/>
            </c:ext>
          </c:extLst>
        </c:ser>
        <c:dLbls>
          <c:showLegendKey val="0"/>
          <c:showVal val="0"/>
          <c:showCatName val="0"/>
          <c:showSerName val="0"/>
          <c:showPercent val="0"/>
          <c:showBubbleSize val="0"/>
        </c:dLbls>
        <c:marker val="1"/>
        <c:smooth val="0"/>
        <c:axId val="284014728"/>
        <c:axId val="284014336"/>
      </c:lineChart>
      <c:catAx>
        <c:axId val="284013552"/>
        <c:scaling>
          <c:orientation val="minMax"/>
        </c:scaling>
        <c:delete val="0"/>
        <c:axPos val="b"/>
        <c:numFmt formatCode="Estándar"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3944"/>
        <c:crosses val="autoZero"/>
        <c:auto val="1"/>
        <c:lblAlgn val="ctr"/>
        <c:lblOffset val="100"/>
        <c:noMultiLvlLbl val="0"/>
      </c:catAx>
      <c:valAx>
        <c:axId val="284013944"/>
        <c:scaling>
          <c:orientation val="minMax"/>
          <c:min val="500000000"/>
        </c:scaling>
        <c:delete val="0"/>
        <c:axPos val="l"/>
        <c:majorGridlines>
          <c:spPr>
            <a:ln w="9525" cap="flat" cmpd="sng" algn="ctr">
              <a:solidFill>
                <a:schemeClr val="tx1">
                  <a:lumMod val="15000"/>
                  <a:lumOff val="85000"/>
                </a:schemeClr>
              </a:solidFill>
              <a:round/>
            </a:ln>
            <a:effectLst/>
          </c:spPr>
        </c:majorGridlines>
        <c:numFmt formatCode="_-* #,##0_-;\-* #,##0_-;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3552"/>
        <c:crosses val="autoZero"/>
        <c:crossBetween val="between"/>
      </c:valAx>
      <c:valAx>
        <c:axId val="284014336"/>
        <c:scaling>
          <c:orientation val="minMax"/>
          <c:min val="500000000"/>
        </c:scaling>
        <c:delete val="0"/>
        <c:axPos val="r"/>
        <c:numFmt formatCode="_-* #,##0_-;\-* #,##0_-;_-* &quot;-&quot;??_-;_-@_-"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crossAx val="284014728"/>
        <c:crosses val="max"/>
        <c:crossBetween val="between"/>
      </c:valAx>
      <c:catAx>
        <c:axId val="284014728"/>
        <c:scaling>
          <c:orientation val="minMax"/>
        </c:scaling>
        <c:delete val="1"/>
        <c:axPos val="b"/>
        <c:numFmt formatCode="Estándar" sourceLinked="1"/>
        <c:majorTickMark val="out"/>
        <c:minorTickMark val="none"/>
        <c:tickLblPos val="nextTo"/>
        <c:crossAx val="284014336"/>
        <c:crosses val="autoZero"/>
        <c:auto val="1"/>
        <c:lblAlgn val="ctr"/>
        <c:lblOffset val="100"/>
        <c:noMultiLvlLbl val="0"/>
      </c:catAx>
      <c:spPr>
        <a:noFill/>
        <a:ln>
          <a:noFill/>
        </a:ln>
        <a:effectLst/>
      </c:spPr>
    </c:plotArea>
    <c:legend>
      <c:legendPos val="b"/>
      <c:legendEntry>
        <c:idx val="3"/>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MX"/>
        </a:p>
      </c:txPr>
    </c:legend>
    <c:plotVisOnly val="1"/>
    <c:dispBlanksAs val="gap"/>
    <c:showDLblsOverMax val="0"/>
  </c:chart>
  <c:spPr>
    <a:noFill/>
    <a:ln>
      <a:noFill/>
    </a:ln>
    <a:effectLst/>
  </c:spPr>
  <c:txPr>
    <a:bodyPr/>
    <a:lstStyle/>
    <a:p>
      <a:pPr>
        <a:defRPr/>
      </a:pPr>
      <a:endParaRPr lang="es-MX"/>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1"/>
          <c:order val="1"/>
          <c:dPt>
            <c:idx val="0"/>
            <c:bubble3D val="0"/>
            <c:explosion val="5"/>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1-F315-4F83-894C-F9A22DF2B3DC}"/>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3-F315-4F83-894C-F9A22DF2B3DC}"/>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5-F315-4F83-894C-F9A22DF2B3DC}"/>
              </c:ext>
            </c:extLst>
          </c:dPt>
          <c:dLbls>
            <c:dLbl>
              <c:idx val="0"/>
              <c:layout>
                <c:manualLayout>
                  <c:x val="-0.17578469572746705"/>
                  <c:y val="-0.28307920322056246"/>
                </c:manualLayout>
              </c:layout>
              <c:tx>
                <c:rich>
                  <a:bodyPr/>
                  <a:lstStyle/>
                  <a:p>
                    <a:fld id="{45D89AB3-972B-4A51-AB33-D12A7A2A20EB}" type="CATEGORYNAME">
                      <a:rPr lang="es-MX"/>
                      <a:pPr/>
                      <a:t>[NOMBRE DE CATEGORÍA]</a:t>
                    </a:fld>
                    <a:r>
                      <a:rPr lang="es-MX"/>
                      <a:t> </a:t>
                    </a:r>
                  </a:p>
                  <a:p>
                    <a:fld id="{1515FE34-C6A9-4A7A-A8C0-79E3920ED0A3}" type="PERCENTAGE">
                      <a:rPr lang="es-MX"/>
                      <a:pPr/>
                      <a:t>[PORCENTAJE]</a:t>
                    </a:fld>
                    <a:endParaRPr lang="es-MX"/>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F315-4F83-894C-F9A22DF2B3DC}"/>
                </c:ext>
              </c:extLst>
            </c:dLbl>
            <c:dLbl>
              <c:idx val="1"/>
              <c:layout>
                <c:manualLayout>
                  <c:x val="2.458377303352545E-2"/>
                  <c:y val="3.8395441901814147E-2"/>
                </c:manualLayout>
              </c:layout>
              <c:tx>
                <c:rich>
                  <a:bodyPr/>
                  <a:lstStyle/>
                  <a:p>
                    <a:fld id="{2B5F74A4-DDAC-4488-82E8-20FB899D62F7}" type="CATEGORYNAME">
                      <a:rPr lang="en-US"/>
                      <a:pPr/>
                      <a:t>[NOMBRE DE CATEGORÍA]</a:t>
                    </a:fld>
                    <a:endParaRPr lang="en-US"/>
                  </a:p>
                  <a:p>
                    <a:r>
                      <a:rPr lang="en-US"/>
                      <a:t> </a:t>
                    </a:r>
                    <a:fld id="{D2837D27-D304-4ACE-96F4-32AC1C9CB848}" type="PERCENTAGE">
                      <a:rPr lang="en-US"/>
                      <a:pPr/>
                      <a:t>[PORCENTAJE]</a:t>
                    </a:fld>
                    <a:endParaRPr lang="en-US"/>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F315-4F83-894C-F9A22DF2B3DC}"/>
                </c:ext>
              </c:extLst>
            </c:dLbl>
            <c:dLbl>
              <c:idx val="2"/>
              <c:layout>
                <c:manualLayout>
                  <c:x val="3.0941499580593664E-2"/>
                  <c:y val="5.1344398455197872E-4"/>
                </c:manualLayout>
              </c:layout>
              <c:tx>
                <c:rich>
                  <a:bodyPr/>
                  <a:lstStyle/>
                  <a:p>
                    <a:fld id="{8B9EFB19-50AD-403E-BB3B-A3E0BD2C2411}" type="CATEGORYNAME">
                      <a:rPr lang="es-MX"/>
                      <a:pPr/>
                      <a:t>[NOMBRE DE CATEGORÍA]</a:t>
                    </a:fld>
                    <a:r>
                      <a:rPr lang="es-MX"/>
                      <a:t> </a:t>
                    </a:r>
                  </a:p>
                  <a:p>
                    <a:fld id="{412B6B2D-A8F7-4595-BB86-24DEB71E65DE}" type="PERCENTAGE">
                      <a:rPr lang="es-MX"/>
                      <a:pPr/>
                      <a:t>[PORCENTAJE]</a:t>
                    </a:fld>
                    <a:endParaRPr lang="es-MX"/>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F315-4F83-894C-F9A22DF2B3DC}"/>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MX"/>
              </a:p>
            </c:txPr>
            <c:dLblPos val="inEnd"/>
            <c:showLegendKey val="0"/>
            <c:showVal val="1"/>
            <c:showCatName val="1"/>
            <c:showSerName val="0"/>
            <c:showPercent val="1"/>
            <c:showBubbleSize val="0"/>
            <c:showLeaderLines val="1"/>
            <c:leaderLines>
              <c:spPr>
                <a:ln w="9525" cap="flat" cmpd="sng" algn="ctr">
                  <a:solidFill>
                    <a:schemeClr val="dk1">
                      <a:lumMod val="35000"/>
                      <a:lumOff val="65000"/>
                    </a:schemeClr>
                  </a:solidFill>
                  <a:round/>
                </a:ln>
                <a:effectLst/>
              </c:spPr>
            </c:leaderLines>
            <c:extLst>
              <c:ext xmlns:c15="http://schemas.microsoft.com/office/drawing/2012/chart" uri="{CE6537A1-D6FC-4f65-9D91-7224C49458BB}"/>
            </c:extLst>
          </c:dLbls>
          <c:cat>
            <c:strRef>
              <c:f>Graf!$R$3:$R$5</c:f>
              <c:strCache>
                <c:ptCount val="3"/>
                <c:pt idx="0">
                  <c:v>EPP con pago total de aportaciones</c:v>
                </c:pt>
                <c:pt idx="1">
                  <c:v>EPP con pago parcial</c:v>
                </c:pt>
                <c:pt idx="2">
                  <c:v>EPP con pago omitido*</c:v>
                </c:pt>
              </c:strCache>
            </c:strRef>
          </c:cat>
          <c:val>
            <c:numRef>
              <c:f>Graf!$V$3:$V$5</c:f>
              <c:numCache>
                <c:formatCode>0%</c:formatCode>
                <c:ptCount val="3"/>
                <c:pt idx="0">
                  <c:v>0.79508196721311475</c:v>
                </c:pt>
                <c:pt idx="1">
                  <c:v>0.10655737704918032</c:v>
                </c:pt>
                <c:pt idx="2">
                  <c:v>9.8360655737704916E-2</c:v>
                </c:pt>
              </c:numCache>
            </c:numRef>
          </c:val>
          <c:extLst>
            <c:ext xmlns:c16="http://schemas.microsoft.com/office/drawing/2014/chart" uri="{C3380CC4-5D6E-409C-BE32-E72D297353CC}">
              <c16:uniqueId val="{00000006-F315-4F83-894C-F9A22DF2B3DC}"/>
            </c:ext>
          </c:extLst>
        </c:ser>
        <c:dLbls>
          <c:dLblPos val="inEnd"/>
          <c:showLegendKey val="0"/>
          <c:showVal val="1"/>
          <c:showCatName val="0"/>
          <c:showSerName val="0"/>
          <c:showPercent val="0"/>
          <c:showBubbleSize val="0"/>
          <c:showLeaderLines val="1"/>
        </c:dLbls>
        <c:firstSliceAng val="0"/>
        <c:extLst>
          <c:ext xmlns:c15="http://schemas.microsoft.com/office/drawing/2012/chart" uri="{02D57815-91ED-43cb-92C2-25804820EDAC}">
            <c15:filteredPieSeries>
              <c15:ser>
                <c:idx val="0"/>
                <c:order val="0"/>
                <c:dPt>
                  <c:idx val="0"/>
                  <c:bubble3D val="0"/>
                  <c:spPr>
                    <a:gradFill>
                      <a:gsLst>
                        <a:gs pos="100000">
                          <a:schemeClr val="accent1">
                            <a:lumMod val="60000"/>
                            <a:lumOff val="40000"/>
                          </a:schemeClr>
                        </a:gs>
                        <a:gs pos="0">
                          <a:schemeClr val="accent1"/>
                        </a:gs>
                      </a:gsLst>
                      <a:lin ang="5400000" scaled="0"/>
                    </a:gradFill>
                    <a:ln w="19050">
                      <a:solidFill>
                        <a:schemeClr val="lt1"/>
                      </a:solidFill>
                    </a:ln>
                    <a:effectLst/>
                  </c:spPr>
                  <c:extLst>
                    <c:ext xmlns:c16="http://schemas.microsoft.com/office/drawing/2014/chart" uri="{C3380CC4-5D6E-409C-BE32-E72D297353CC}">
                      <c16:uniqueId val="{00000008-F315-4F83-894C-F9A22DF2B3DC}"/>
                    </c:ext>
                  </c:extLst>
                </c:dPt>
                <c:dPt>
                  <c:idx val="1"/>
                  <c:bubble3D val="0"/>
                  <c:spPr>
                    <a:gradFill>
                      <a:gsLst>
                        <a:gs pos="100000">
                          <a:schemeClr val="accent2">
                            <a:lumMod val="60000"/>
                            <a:lumOff val="40000"/>
                          </a:schemeClr>
                        </a:gs>
                        <a:gs pos="0">
                          <a:schemeClr val="accent2"/>
                        </a:gs>
                      </a:gsLst>
                      <a:lin ang="5400000" scaled="0"/>
                    </a:gradFill>
                    <a:ln w="19050">
                      <a:solidFill>
                        <a:schemeClr val="lt1"/>
                      </a:solidFill>
                    </a:ln>
                    <a:effectLst/>
                  </c:spPr>
                  <c:extLst>
                    <c:ext xmlns:c16="http://schemas.microsoft.com/office/drawing/2014/chart" uri="{C3380CC4-5D6E-409C-BE32-E72D297353CC}">
                      <c16:uniqueId val="{0000000A-F315-4F83-894C-F9A22DF2B3DC}"/>
                    </c:ext>
                  </c:extLst>
                </c:dPt>
                <c:dPt>
                  <c:idx val="2"/>
                  <c:bubble3D val="0"/>
                  <c:spPr>
                    <a:gradFill>
                      <a:gsLst>
                        <a:gs pos="100000">
                          <a:schemeClr val="accent3">
                            <a:lumMod val="60000"/>
                            <a:lumOff val="40000"/>
                          </a:schemeClr>
                        </a:gs>
                        <a:gs pos="0">
                          <a:schemeClr val="accent3"/>
                        </a:gs>
                      </a:gsLst>
                      <a:lin ang="5400000" scaled="0"/>
                    </a:gradFill>
                    <a:ln w="19050">
                      <a:solidFill>
                        <a:schemeClr val="lt1"/>
                      </a:solidFill>
                    </a:ln>
                    <a:effectLst/>
                  </c:spPr>
                  <c:extLst>
                    <c:ext xmlns:c16="http://schemas.microsoft.com/office/drawing/2014/chart" uri="{C3380CC4-5D6E-409C-BE32-E72D297353CC}">
                      <c16:uniqueId val="{0000000C-F315-4F83-894C-F9A22DF2B3DC}"/>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s-MX"/>
                    </a:p>
                  </c:txPr>
                  <c:dLblPos val="inEnd"/>
                  <c:showLegendKey val="0"/>
                  <c:showVal val="1"/>
                  <c:showCatName val="0"/>
                  <c:showSerName val="0"/>
                  <c:showPercent val="0"/>
                  <c:showBubbleSize val="0"/>
                  <c:showLeaderLines val="1"/>
                  <c:leaderLines>
                    <c:spPr>
                      <a:ln w="9525" cap="flat" cmpd="sng" algn="ctr">
                        <a:solidFill>
                          <a:schemeClr val="dk1">
                            <a:lumMod val="35000"/>
                            <a:lumOff val="65000"/>
                          </a:schemeClr>
                        </a:solidFill>
                        <a:round/>
                      </a:ln>
                      <a:effectLst/>
                    </c:spPr>
                  </c:leaderLines>
                  <c:extLst>
                    <c:ext uri="{CE6537A1-D6FC-4f65-9D91-7224C49458BB}"/>
                  </c:extLst>
                </c:dLbls>
                <c:cat>
                  <c:strRef>
                    <c:extLst>
                      <c:ext uri="{02D57815-91ED-43cb-92C2-25804820EDAC}">
                        <c15:formulaRef>
                          <c15:sqref>Graf!$R$3:$R$5</c15:sqref>
                        </c15:formulaRef>
                      </c:ext>
                    </c:extLst>
                    <c:strCache>
                      <c:ptCount val="3"/>
                      <c:pt idx="0">
                        <c:v>EPP con pago total de aportaciones</c:v>
                      </c:pt>
                      <c:pt idx="1">
                        <c:v>EPP con pago parcial</c:v>
                      </c:pt>
                      <c:pt idx="2">
                        <c:v>EPP con pago omitido*</c:v>
                      </c:pt>
                    </c:strCache>
                  </c:strRef>
                </c:cat>
                <c:val>
                  <c:numRef>
                    <c:extLst>
                      <c:ext uri="{02D57815-91ED-43cb-92C2-25804820EDAC}">
                        <c15:formulaRef>
                          <c15:sqref>Graf!$T$3:$T$5</c15:sqref>
                        </c15:formulaRef>
                      </c:ext>
                    </c:extLst>
                    <c:numCache>
                      <c:formatCode>Estándar</c:formatCode>
                      <c:ptCount val="3"/>
                      <c:pt idx="0">
                        <c:v>97</c:v>
                      </c:pt>
                      <c:pt idx="1">
                        <c:v>13</c:v>
                      </c:pt>
                      <c:pt idx="2">
                        <c:v>12</c:v>
                      </c:pt>
                    </c:numCache>
                  </c:numRef>
                </c:val>
                <c:extLst>
                  <c:ext xmlns:c16="http://schemas.microsoft.com/office/drawing/2014/chart" uri="{C3380CC4-5D6E-409C-BE32-E72D297353CC}">
                    <c16:uniqueId val="{0000000D-F315-4F83-894C-F9A22DF2B3DC}"/>
                  </c:ext>
                </c:extLst>
              </c15:ser>
            </c15:filteredPieSeries>
          </c:ext>
        </c:extLst>
      </c:pieChart>
      <c:spPr>
        <a:noFill/>
        <a:ln>
          <a:noFill/>
        </a:ln>
        <a:effectLst/>
      </c:spPr>
    </c:plotArea>
    <c:legend>
      <c:legendPos val="r"/>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s-MX"/>
        </a:p>
      </c:txPr>
    </c:legend>
    <c:plotVisOnly val="1"/>
    <c:dispBlanksAs val="gap"/>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s-MX"/>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6">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6C7E170F-3ABF-4CE7-8064-0D8E2A886131}"/>
              </a:ext>
            </a:extLst>
          </p:cNvPr>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a:extLst>
              <a:ext uri="{FF2B5EF4-FFF2-40B4-BE49-F238E27FC236}">
                <a16:creationId xmlns:a16="http://schemas.microsoft.com/office/drawing/2014/main" id="{076890AD-379D-418F-8C09-FCA75261DA89}"/>
              </a:ext>
            </a:extLst>
          </p:cNvPr>
          <p:cNvSpPr>
            <a:spLocks noGrp="1"/>
          </p:cNvSpPr>
          <p:nvPr>
            <p:ph type="dt" sz="quarter" idx="1"/>
          </p:nvPr>
        </p:nvSpPr>
        <p:spPr>
          <a:xfrm>
            <a:off x="3978133" y="1"/>
            <a:ext cx="3043343" cy="467072"/>
          </a:xfrm>
          <a:prstGeom prst="rect">
            <a:avLst/>
          </a:prstGeom>
        </p:spPr>
        <p:txBody>
          <a:bodyPr vert="horz" lIns="93315" tIns="46657" rIns="93315" bIns="46657" rtlCol="0"/>
          <a:lstStyle>
            <a:lvl1pPr algn="r">
              <a:defRPr sz="1200"/>
            </a:lvl1pPr>
          </a:lstStyle>
          <a:p>
            <a:fld id="{AE0D9159-C117-4A89-A01A-21C175ED86CA}" type="datetimeFigureOut">
              <a:rPr lang="es-MX" smtClean="0"/>
              <a:t>28/10/2021</a:t>
            </a:fld>
            <a:endParaRPr lang="es-MX" dirty="0"/>
          </a:p>
        </p:txBody>
      </p:sp>
      <p:sp>
        <p:nvSpPr>
          <p:cNvPr id="4" name="Marcador de pie de página 3">
            <a:extLst>
              <a:ext uri="{FF2B5EF4-FFF2-40B4-BE49-F238E27FC236}">
                <a16:creationId xmlns:a16="http://schemas.microsoft.com/office/drawing/2014/main" id="{564C8B37-90A4-429F-B8CA-C175CDF78E70}"/>
              </a:ext>
            </a:extLst>
          </p:cNvPr>
          <p:cNvSpPr>
            <a:spLocks noGrp="1"/>
          </p:cNvSpPr>
          <p:nvPr>
            <p:ph type="ftr" sz="quarter" idx="2"/>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5" name="Marcador de número de diapositiva 4">
            <a:extLst>
              <a:ext uri="{FF2B5EF4-FFF2-40B4-BE49-F238E27FC236}">
                <a16:creationId xmlns:a16="http://schemas.microsoft.com/office/drawing/2014/main" id="{69976248-8466-4CF1-8CE5-CDB82DD5BECB}"/>
              </a:ext>
            </a:extLst>
          </p:cNvPr>
          <p:cNvSpPr>
            <a:spLocks noGrp="1"/>
          </p:cNvSpPr>
          <p:nvPr>
            <p:ph type="sldNum" sz="quarter" idx="3"/>
          </p:nvPr>
        </p:nvSpPr>
        <p:spPr>
          <a:xfrm>
            <a:off x="3978133" y="8842031"/>
            <a:ext cx="3043343" cy="467071"/>
          </a:xfrm>
          <a:prstGeom prst="rect">
            <a:avLst/>
          </a:prstGeom>
        </p:spPr>
        <p:txBody>
          <a:bodyPr vert="horz" lIns="93315" tIns="46657" rIns="93315" bIns="46657" rtlCol="0" anchor="b"/>
          <a:lstStyle>
            <a:lvl1pPr algn="r">
              <a:defRPr sz="1200"/>
            </a:lvl1pPr>
          </a:lstStyle>
          <a:p>
            <a:fld id="{3F5FF373-52F9-49D8-8D65-602C4259F844}" type="slidenum">
              <a:rPr lang="es-MX" smtClean="0"/>
              <a:t>‹Nº›</a:t>
            </a:fld>
            <a:endParaRPr lang="es-MX" dirty="0"/>
          </a:p>
        </p:txBody>
      </p:sp>
    </p:spTree>
    <p:extLst>
      <p:ext uri="{BB962C8B-B14F-4D97-AF65-F5344CB8AC3E}">
        <p14:creationId xmlns:p14="http://schemas.microsoft.com/office/powerpoint/2010/main" val="10863800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3043343" cy="467072"/>
          </a:xfrm>
          <a:prstGeom prst="rect">
            <a:avLst/>
          </a:prstGeom>
        </p:spPr>
        <p:txBody>
          <a:bodyPr vert="horz" lIns="93315" tIns="46657" rIns="93315" bIns="46657" rtlCol="0"/>
          <a:lstStyle>
            <a:lvl1pPr algn="l">
              <a:defRPr sz="1200"/>
            </a:lvl1pPr>
          </a:lstStyle>
          <a:p>
            <a:endParaRPr lang="es-MX" dirty="0"/>
          </a:p>
        </p:txBody>
      </p:sp>
      <p:sp>
        <p:nvSpPr>
          <p:cNvPr id="3" name="Marcador de fecha 2"/>
          <p:cNvSpPr>
            <a:spLocks noGrp="1"/>
          </p:cNvSpPr>
          <p:nvPr>
            <p:ph type="dt" idx="1"/>
          </p:nvPr>
        </p:nvSpPr>
        <p:spPr>
          <a:xfrm>
            <a:off x="3978133" y="1"/>
            <a:ext cx="3043343" cy="467072"/>
          </a:xfrm>
          <a:prstGeom prst="rect">
            <a:avLst/>
          </a:prstGeom>
        </p:spPr>
        <p:txBody>
          <a:bodyPr vert="horz" lIns="93315" tIns="46657" rIns="93315" bIns="46657" rtlCol="0"/>
          <a:lstStyle>
            <a:lvl1pPr algn="r">
              <a:defRPr sz="1200"/>
            </a:lvl1pPr>
          </a:lstStyle>
          <a:p>
            <a:fld id="{E5D6F34C-2B1F-4DF3-845F-04C29BD8D4FC}" type="datetimeFigureOut">
              <a:rPr lang="es-MX" smtClean="0"/>
              <a:t>28/10/2021</a:t>
            </a:fld>
            <a:endParaRPr lang="es-MX" dirty="0"/>
          </a:p>
        </p:txBody>
      </p:sp>
      <p:sp>
        <p:nvSpPr>
          <p:cNvPr id="4" name="Marcador de imagen de diapositiva 3"/>
          <p:cNvSpPr>
            <a:spLocks noGrp="1" noRot="1" noChangeAspect="1"/>
          </p:cNvSpPr>
          <p:nvPr>
            <p:ph type="sldImg" idx="2"/>
          </p:nvPr>
        </p:nvSpPr>
        <p:spPr>
          <a:xfrm>
            <a:off x="1417638" y="1163638"/>
            <a:ext cx="4187825" cy="3141662"/>
          </a:xfrm>
          <a:prstGeom prst="rect">
            <a:avLst/>
          </a:prstGeom>
          <a:noFill/>
          <a:ln w="12700">
            <a:solidFill>
              <a:prstClr val="black"/>
            </a:solidFill>
          </a:ln>
        </p:spPr>
        <p:txBody>
          <a:bodyPr vert="horz" lIns="93315" tIns="46657" rIns="93315" bIns="46657" rtlCol="0" anchor="ctr"/>
          <a:lstStyle/>
          <a:p>
            <a:endParaRPr lang="es-MX" dirty="0"/>
          </a:p>
        </p:txBody>
      </p:sp>
      <p:sp>
        <p:nvSpPr>
          <p:cNvPr id="5" name="Marcador de notas 4"/>
          <p:cNvSpPr>
            <a:spLocks noGrp="1"/>
          </p:cNvSpPr>
          <p:nvPr>
            <p:ph type="body" sz="quarter" idx="3"/>
          </p:nvPr>
        </p:nvSpPr>
        <p:spPr>
          <a:xfrm>
            <a:off x="702310" y="4480004"/>
            <a:ext cx="5618480" cy="3665458"/>
          </a:xfrm>
          <a:prstGeom prst="rect">
            <a:avLst/>
          </a:prstGeom>
        </p:spPr>
        <p:txBody>
          <a:bodyPr vert="horz" lIns="93315" tIns="46657" rIns="93315" bIns="46657"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842031"/>
            <a:ext cx="3043343" cy="467071"/>
          </a:xfrm>
          <a:prstGeom prst="rect">
            <a:avLst/>
          </a:prstGeom>
        </p:spPr>
        <p:txBody>
          <a:bodyPr vert="horz" lIns="93315" tIns="46657" rIns="93315" bIns="46657" rtlCol="0" anchor="b"/>
          <a:lstStyle>
            <a:lvl1pPr algn="l">
              <a:defRPr sz="1200"/>
            </a:lvl1pPr>
          </a:lstStyle>
          <a:p>
            <a:endParaRPr lang="es-MX" dirty="0"/>
          </a:p>
        </p:txBody>
      </p:sp>
      <p:sp>
        <p:nvSpPr>
          <p:cNvPr id="7" name="Marcador de número de diapositiva 6"/>
          <p:cNvSpPr>
            <a:spLocks noGrp="1"/>
          </p:cNvSpPr>
          <p:nvPr>
            <p:ph type="sldNum" sz="quarter" idx="5"/>
          </p:nvPr>
        </p:nvSpPr>
        <p:spPr>
          <a:xfrm>
            <a:off x="3978133" y="8842031"/>
            <a:ext cx="3043343" cy="467071"/>
          </a:xfrm>
          <a:prstGeom prst="rect">
            <a:avLst/>
          </a:prstGeom>
        </p:spPr>
        <p:txBody>
          <a:bodyPr vert="horz" lIns="93315" tIns="46657" rIns="93315" bIns="46657" rtlCol="0" anchor="b"/>
          <a:lstStyle>
            <a:lvl1pPr algn="r">
              <a:defRPr sz="1200"/>
            </a:lvl1pPr>
          </a:lstStyle>
          <a:p>
            <a:fld id="{A21F3BAE-0545-4907-B455-32E1A60745E4}" type="slidenum">
              <a:rPr lang="es-MX" smtClean="0"/>
              <a:t>‹Nº›</a:t>
            </a:fld>
            <a:endParaRPr lang="es-MX" dirty="0"/>
          </a:p>
        </p:txBody>
      </p:sp>
    </p:spTree>
    <p:extLst>
      <p:ext uri="{BB962C8B-B14F-4D97-AF65-F5344CB8AC3E}">
        <p14:creationId xmlns:p14="http://schemas.microsoft.com/office/powerpoint/2010/main" val="2511466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693987"/>
            <a:ext cx="6263640" cy="1470025"/>
          </a:xfrm>
        </p:spPr>
        <p:txBody>
          <a:bodyPr/>
          <a:lstStyle>
            <a:lvl1pPr>
              <a:defRPr sz="3600" b="1">
                <a:solidFill>
                  <a:schemeClr val="tx1">
                    <a:lumMod val="65000"/>
                    <a:lumOff val="35000"/>
                  </a:schemeClr>
                </a:solidFill>
              </a:defRPr>
            </a:lvl1pPr>
          </a:lstStyle>
          <a:p>
            <a:r>
              <a:rPr lang="es-ES" dirty="0"/>
              <a:t>Haga clic para modificar el estilo de título del patrón</a:t>
            </a:r>
            <a:endParaRPr lang="en-US" dirty="0"/>
          </a:p>
        </p:txBody>
      </p:sp>
      <p:sp>
        <p:nvSpPr>
          <p:cNvPr id="5" name="Footer Placeholder 4"/>
          <p:cNvSpPr>
            <a:spLocks noGrp="1"/>
          </p:cNvSpPr>
          <p:nvPr>
            <p:ph type="ftr" sz="quarter" idx="11"/>
          </p:nvPr>
        </p:nvSpPr>
        <p:spPr>
          <a:xfrm>
            <a:off x="2857500" y="6492875"/>
            <a:ext cx="3429000" cy="365125"/>
          </a:xfrm>
          <a:prstGeom prst="rect">
            <a:avLst/>
          </a:prstGeom>
        </p:spPr>
        <p:txBody>
          <a:bodyPr anchor="ctr" anchorCtr="0"/>
          <a:lstStyle>
            <a:lvl1pPr algn="ctr">
              <a:defRPr sz="700">
                <a:solidFill>
                  <a:schemeClr val="tx1">
                    <a:lumMod val="50000"/>
                    <a:lumOff val="50000"/>
                  </a:schemeClr>
                </a:solidFill>
              </a:defRPr>
            </a:lvl1pPr>
          </a:lstStyle>
          <a:p>
            <a:r>
              <a:rPr lang="es-MX"/>
              <a:t>Sesión Ordinaria 10/2021 del 28 de Octubre de 2021</a:t>
            </a:r>
            <a:endParaRPr lang="en-US" dirty="0"/>
          </a:p>
        </p:txBody>
      </p:sp>
      <p:sp>
        <p:nvSpPr>
          <p:cNvPr id="6" name="Slide Number Placeholder 5"/>
          <p:cNvSpPr>
            <a:spLocks noGrp="1"/>
          </p:cNvSpPr>
          <p:nvPr>
            <p:ph type="sldNum" sz="quarter" idx="12"/>
          </p:nvPr>
        </p:nvSpPr>
        <p:spPr>
          <a:xfrm>
            <a:off x="0" y="6480151"/>
            <a:ext cx="457200" cy="377849"/>
          </a:xfrm>
          <a:prstGeom prst="rect">
            <a:avLst/>
          </a:prstGeom>
        </p:spPr>
        <p:txBody>
          <a:bodyPr anchor="ctr" anchorCtr="0"/>
          <a:lstStyle>
            <a:lvl1pPr algn="ctr">
              <a:defRPr sz="1000">
                <a:solidFill>
                  <a:schemeClr val="tx1">
                    <a:lumMod val="50000"/>
                    <a:lumOff val="50000"/>
                  </a:schemeClr>
                </a:solidFill>
              </a:defRPr>
            </a:lvl1p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841267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a:prstGeom prst="rect">
            <a:avLst/>
          </a:prstGeom>
        </p:spPr>
        <p:txBody>
          <a:bodyPr/>
          <a:lstStyle>
            <a:lvl1pPr>
              <a:defRPr sz="3600" b="1">
                <a:solidFill>
                  <a:schemeClr val="bg2">
                    <a:lumMod val="50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697465" y="3429000"/>
            <a:ext cx="6400800" cy="1752600"/>
          </a:xfrm>
        </p:spPr>
        <p:txBody>
          <a:bodyPr>
            <a:normAutofit/>
          </a:bodyPr>
          <a:lstStyle>
            <a:lvl1pPr marL="0" indent="0" algn="ctr">
              <a:buNone/>
              <a:defRPr sz="28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a:t>Sesión Ordinaria 10/2021 del 28 de Octubre de 2021</a:t>
            </a:r>
            <a:endParaRPr lang="es-MX" dirty="0"/>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dirty="0"/>
          </a:p>
        </p:txBody>
      </p:sp>
    </p:spTree>
    <p:extLst>
      <p:ext uri="{BB962C8B-B14F-4D97-AF65-F5344CB8AC3E}">
        <p14:creationId xmlns:p14="http://schemas.microsoft.com/office/powerpoint/2010/main" val="27199084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474250"/>
            <a:ext cx="21336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a:t>Haga clic para modificar el estilo de título del patrón</a:t>
            </a:r>
            <a:endParaRPr lang="es-MX"/>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438238"/>
            <a:ext cx="3399146"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s-MX"/>
              <a:t>Sesión Ordinaria 10/2021 del 28 de Octubre de 2021</a:t>
            </a:r>
            <a:endParaRPr lang="es-MX" dirty="0"/>
          </a:p>
        </p:txBody>
      </p:sp>
      <p:sp>
        <p:nvSpPr>
          <p:cNvPr id="6" name="Text Placeholder 2">
            <a:extLst>
              <a:ext uri="{FF2B5EF4-FFF2-40B4-BE49-F238E27FC236}">
                <a16:creationId xmlns:a16="http://schemas.microsoft.com/office/drawing/2014/main" id="{1A3DD3EB-1C09-4A74-9C02-2BF8BDCB210F}"/>
              </a:ext>
            </a:extLst>
          </p:cNvPr>
          <p:cNvSpPr>
            <a:spLocks noGrp="1"/>
          </p:cNvSpPr>
          <p:nvPr>
            <p:ph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520178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p:spTree>
      <p:nvGrpSpPr>
        <p:cNvPr id="1" name=""/>
        <p:cNvGrpSpPr/>
        <p:nvPr/>
      </p:nvGrpSpPr>
      <p:grpSpPr>
        <a:xfrm>
          <a:off x="0" y="0"/>
          <a:ext cx="0" cy="0"/>
          <a:chOff x="0" y="0"/>
          <a:chExt cx="0" cy="0"/>
        </a:xfrm>
      </p:grpSpPr>
      <p:sp>
        <p:nvSpPr>
          <p:cNvPr id="2" name="Marcador de pie de página 1">
            <a:extLst>
              <a:ext uri="{FF2B5EF4-FFF2-40B4-BE49-F238E27FC236}">
                <a16:creationId xmlns:a16="http://schemas.microsoft.com/office/drawing/2014/main" id="{0822B0F7-6944-47C7-84D9-70D03C3D4294}"/>
              </a:ext>
            </a:extLst>
          </p:cNvPr>
          <p:cNvSpPr>
            <a:spLocks noGrp="1"/>
          </p:cNvSpPr>
          <p:nvPr>
            <p:ph type="ftr" sz="quarter" idx="10"/>
          </p:nvPr>
        </p:nvSpPr>
        <p:spPr/>
        <p:txBody>
          <a:bodyPr/>
          <a:lstStyle>
            <a:lvl1pPr>
              <a:defRPr sz="900"/>
            </a:lvl1pPr>
          </a:lstStyle>
          <a:p>
            <a:r>
              <a:rPr lang="es-MX"/>
              <a:t>Sesión Ordinaria 10/2021 del 28 de Octubre de 2021</a:t>
            </a:r>
            <a:endParaRPr lang="es-MX" dirty="0"/>
          </a:p>
        </p:txBody>
      </p:sp>
      <p:sp>
        <p:nvSpPr>
          <p:cNvPr id="3" name="Marcador de número de diapositiva 2">
            <a:extLst>
              <a:ext uri="{FF2B5EF4-FFF2-40B4-BE49-F238E27FC236}">
                <a16:creationId xmlns:a16="http://schemas.microsoft.com/office/drawing/2014/main" id="{50E1A294-4925-43C5-836B-BDD5D5C99203}"/>
              </a:ext>
            </a:extLst>
          </p:cNvPr>
          <p:cNvSpPr>
            <a:spLocks noGrp="1"/>
          </p:cNvSpPr>
          <p:nvPr>
            <p:ph type="sldNum" sz="quarter" idx="11"/>
          </p:nvPr>
        </p:nvSpPr>
        <p:spPr/>
        <p:txBody>
          <a:bodyPr/>
          <a:lstStyle/>
          <a:p>
            <a:fld id="{08DCC1CA-BC64-9342-9FC6-0A703FD15379}" type="slidenum">
              <a:rPr lang="en-US" smtClean="0"/>
              <a:pPr/>
              <a:t>‹Nº›</a:t>
            </a:fld>
            <a:endParaRPr lang="en-US" dirty="0"/>
          </a:p>
        </p:txBody>
      </p:sp>
    </p:spTree>
    <p:extLst>
      <p:ext uri="{BB962C8B-B14F-4D97-AF65-F5344CB8AC3E}">
        <p14:creationId xmlns:p14="http://schemas.microsoft.com/office/powerpoint/2010/main" val="1202986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516673"/>
            <a:ext cx="2133600" cy="365125"/>
          </a:xfrm>
          <a:prstGeom prst="rect">
            <a:avLst/>
          </a:prstGeom>
        </p:spPr>
        <p:txBody>
          <a:bodyPr vert="horz" lIns="91440" tIns="45720" rIns="91440" bIns="45720" rtlCol="0" anchor="ctr"/>
          <a:lstStyle>
            <a:lvl1pPr algn="r">
              <a:defRPr sz="1050">
                <a:solidFill>
                  <a:schemeClr val="tx1">
                    <a:lumMod val="95000"/>
                    <a:lumOff val="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p:txBody>
          <a:bodyPr/>
          <a:lstStyle/>
          <a:p>
            <a:r>
              <a:rPr lang="es-ES" dirty="0"/>
              <a:t>Haga clic para modificar el estilo de título del patrón</a:t>
            </a:r>
            <a:endParaRPr lang="es-MX" dirty="0"/>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595110"/>
            <a:ext cx="3399146" cy="208253"/>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10/2021 del 28 de Octubre de 2021</a:t>
            </a:r>
            <a:endParaRPr lang="es-MX" dirty="0"/>
          </a:p>
        </p:txBody>
      </p:sp>
      <p:sp>
        <p:nvSpPr>
          <p:cNvPr id="6" name="Text Placeholder 2">
            <a:extLst>
              <a:ext uri="{FF2B5EF4-FFF2-40B4-BE49-F238E27FC236}">
                <a16:creationId xmlns:a16="http://schemas.microsoft.com/office/drawing/2014/main" id="{1A3DD3EB-1C09-4A74-9C02-2BF8BDCB210F}"/>
              </a:ext>
            </a:extLst>
          </p:cNvPr>
          <p:cNvSpPr>
            <a:spLocks noGrp="1"/>
          </p:cNvSpPr>
          <p:nvPr>
            <p:ph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20135073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ido">
    <p:spTree>
      <p:nvGrpSpPr>
        <p:cNvPr id="1" name=""/>
        <p:cNvGrpSpPr/>
        <p:nvPr/>
      </p:nvGrpSpPr>
      <p:grpSpPr>
        <a:xfrm>
          <a:off x="0" y="0"/>
          <a:ext cx="0" cy="0"/>
          <a:chOff x="0" y="0"/>
          <a:chExt cx="0" cy="0"/>
        </a:xfrm>
      </p:grpSpPr>
      <p:sp>
        <p:nvSpPr>
          <p:cNvPr id="9" name="Slide Number Placeholder 5"/>
          <p:cNvSpPr>
            <a:spLocks noGrp="1"/>
          </p:cNvSpPr>
          <p:nvPr>
            <p:ph type="sldNum" sz="quarter" idx="4"/>
          </p:nvPr>
        </p:nvSpPr>
        <p:spPr>
          <a:xfrm>
            <a:off x="7010400" y="6516673"/>
            <a:ext cx="2133600" cy="365125"/>
          </a:xfrm>
          <a:prstGeom prst="rect">
            <a:avLst/>
          </a:prstGeom>
        </p:spPr>
        <p:txBody>
          <a:bodyPr vert="horz" lIns="91440" tIns="45720" rIns="91440" bIns="45720" rtlCol="0" anchor="ctr"/>
          <a:lstStyle>
            <a:lvl1pPr algn="r">
              <a:defRPr sz="1100">
                <a:solidFill>
                  <a:schemeClr val="tx1">
                    <a:lumMod val="95000"/>
                    <a:lumOff val="5000"/>
                  </a:schemeClr>
                </a:solidFill>
              </a:defRPr>
            </a:lvl1pPr>
          </a:lstStyle>
          <a:p>
            <a:fld id="{08DCC1CA-BC64-9342-9FC6-0A703FD15379}" type="slidenum">
              <a:rPr lang="en-US" smtClean="0"/>
              <a:pPr/>
              <a:t>‹Nº›</a:t>
            </a:fld>
            <a:endParaRPr lang="en-US" dirty="0"/>
          </a:p>
        </p:txBody>
      </p:sp>
      <p:sp>
        <p:nvSpPr>
          <p:cNvPr id="3" name="Título 2">
            <a:extLst>
              <a:ext uri="{FF2B5EF4-FFF2-40B4-BE49-F238E27FC236}">
                <a16:creationId xmlns:a16="http://schemas.microsoft.com/office/drawing/2014/main" id="{684358C0-DBA6-44F5-AC81-D806664C01DC}"/>
              </a:ext>
            </a:extLst>
          </p:cNvPr>
          <p:cNvSpPr>
            <a:spLocks noGrp="1"/>
          </p:cNvSpPr>
          <p:nvPr>
            <p:ph type="title"/>
          </p:nvPr>
        </p:nvSpPr>
        <p:spPr>
          <a:xfrm>
            <a:off x="245782" y="3132947"/>
            <a:ext cx="5303371" cy="592106"/>
          </a:xfrm>
          <a:prstGeom prst="rect">
            <a:avLst/>
          </a:prstGeom>
        </p:spPr>
        <p:txBody>
          <a:bodyPr/>
          <a:lstStyle/>
          <a:p>
            <a:r>
              <a:rPr lang="es-ES" dirty="0"/>
              <a:t>Haga clic para modificar el estilo de título del patrón</a:t>
            </a:r>
            <a:endParaRPr lang="es-MX" dirty="0"/>
          </a:p>
        </p:txBody>
      </p:sp>
      <p:sp>
        <p:nvSpPr>
          <p:cNvPr id="8" name="Marcador de pie de página 6">
            <a:extLst>
              <a:ext uri="{FF2B5EF4-FFF2-40B4-BE49-F238E27FC236}">
                <a16:creationId xmlns:a16="http://schemas.microsoft.com/office/drawing/2014/main" id="{FEEEC69E-1D31-4EF2-BE4E-B751725EC178}"/>
              </a:ext>
            </a:extLst>
          </p:cNvPr>
          <p:cNvSpPr>
            <a:spLocks noGrp="1"/>
          </p:cNvSpPr>
          <p:nvPr>
            <p:ph type="ftr" sz="quarter" idx="3"/>
          </p:nvPr>
        </p:nvSpPr>
        <p:spPr>
          <a:xfrm>
            <a:off x="2872426" y="6595110"/>
            <a:ext cx="3399146" cy="208253"/>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10/2021 del 28 de Octubre de 2021</a:t>
            </a:r>
            <a:endParaRPr lang="es-MX" dirty="0"/>
          </a:p>
        </p:txBody>
      </p:sp>
    </p:spTree>
    <p:extLst>
      <p:ext uri="{BB962C8B-B14F-4D97-AF65-F5344CB8AC3E}">
        <p14:creationId xmlns:p14="http://schemas.microsoft.com/office/powerpoint/2010/main" val="2181994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58975"/>
            <a:ext cx="7772400" cy="1470025"/>
          </a:xfrm>
          <a:prstGeom prst="rect">
            <a:avLst/>
          </a:prstGeom>
        </p:spPr>
        <p:txBody>
          <a:bodyPr/>
          <a:lstStyle>
            <a:lvl1pPr>
              <a:defRPr sz="3600" b="1">
                <a:solidFill>
                  <a:schemeClr val="bg2">
                    <a:lumMod val="50000"/>
                  </a:schemeClr>
                </a:solidFill>
              </a:defRPr>
            </a:lvl1pPr>
          </a:lstStyle>
          <a:p>
            <a:r>
              <a:rPr lang="es-ES" dirty="0"/>
              <a:t>Haga clic para modificar el estilo de título del patrón</a:t>
            </a:r>
            <a:endParaRPr lang="en-US" dirty="0"/>
          </a:p>
        </p:txBody>
      </p:sp>
      <p:sp>
        <p:nvSpPr>
          <p:cNvPr id="3" name="Subtitle 2"/>
          <p:cNvSpPr>
            <a:spLocks noGrp="1"/>
          </p:cNvSpPr>
          <p:nvPr>
            <p:ph type="subTitle" idx="1"/>
          </p:nvPr>
        </p:nvSpPr>
        <p:spPr>
          <a:xfrm>
            <a:off x="1697465" y="3429000"/>
            <a:ext cx="6400800" cy="1752600"/>
          </a:xfrm>
        </p:spPr>
        <p:txBody>
          <a:bodyPr>
            <a:normAutofit/>
          </a:bodyPr>
          <a:lstStyle>
            <a:lvl1pPr marL="0" indent="0" algn="ctr">
              <a:buNone/>
              <a:defRPr sz="28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a:p>
        </p:txBody>
      </p:sp>
      <p:sp>
        <p:nvSpPr>
          <p:cNvPr id="5" name="Footer Placeholder 4"/>
          <p:cNvSpPr>
            <a:spLocks noGrp="1"/>
          </p:cNvSpPr>
          <p:nvPr>
            <p:ph type="ftr" sz="quarter" idx="11"/>
          </p:nvPr>
        </p:nvSpPr>
        <p:spPr/>
        <p:txBody>
          <a:bodyPr/>
          <a:lstStyle/>
          <a:p>
            <a:r>
              <a:rPr lang="es-MX"/>
              <a:t>Sesión Ordinaria 10/2021 del 28 de Octubre de 2021</a:t>
            </a:r>
            <a:endParaRPr lang="es-MX" dirty="0"/>
          </a:p>
        </p:txBody>
      </p:sp>
      <p:sp>
        <p:nvSpPr>
          <p:cNvPr id="6" name="Slide Number Placeholder 5"/>
          <p:cNvSpPr>
            <a:spLocks noGrp="1"/>
          </p:cNvSpPr>
          <p:nvPr>
            <p:ph type="sldNum" sz="quarter" idx="12"/>
          </p:nvPr>
        </p:nvSpPr>
        <p:spPr/>
        <p:txBody>
          <a:bodyPr/>
          <a:lstStyle/>
          <a:p>
            <a:fld id="{09BA811B-EC15-4221-9CE3-1524AEBB1E2E}" type="slidenum">
              <a:rPr lang="es-MX" smtClean="0"/>
              <a:t>‹Nº›</a:t>
            </a:fld>
            <a:endParaRPr lang="es-MX" dirty="0"/>
          </a:p>
        </p:txBody>
      </p:sp>
    </p:spTree>
    <p:extLst>
      <p:ext uri="{BB962C8B-B14F-4D97-AF65-F5344CB8AC3E}">
        <p14:creationId xmlns:p14="http://schemas.microsoft.com/office/powerpoint/2010/main" val="145881212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5.jp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3.xml"/><Relationship Id="rId1" Type="http://schemas.openxmlformats.org/officeDocument/2006/relationships/slideLayout" Target="../slideLayouts/slideLayout5.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3.png"/><Relationship Id="rId4" Type="http://schemas.openxmlformats.org/officeDocument/2006/relationships/image" Target="../media/image6.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4" name="Imagen 13">
            <a:extLst>
              <a:ext uri="{FF2B5EF4-FFF2-40B4-BE49-F238E27FC236}">
                <a16:creationId xmlns:a16="http://schemas.microsoft.com/office/drawing/2014/main" id="{F87D5031-1892-462F-ABB2-E71ECBF3A316}"/>
              </a:ext>
            </a:extLst>
          </p:cNvPr>
          <p:cNvPicPr>
            <a:picLocks noChangeAspect="1"/>
          </p:cNvPicPr>
          <p:nvPr userDrawn="1"/>
        </p:nvPicPr>
        <p:blipFill rotWithShape="1">
          <a:blip r:embed="rId3">
            <a:alphaModFix/>
          </a:blip>
          <a:srcRect r="46386"/>
          <a:stretch/>
        </p:blipFill>
        <p:spPr>
          <a:xfrm rot="10800000">
            <a:off x="124200" y="1669598"/>
            <a:ext cx="5944796" cy="2920237"/>
          </a:xfrm>
          <a:prstGeom prst="rect">
            <a:avLst/>
          </a:prstGeom>
        </p:spPr>
      </p:pic>
      <p:pic>
        <p:nvPicPr>
          <p:cNvPr id="7" name="Imagen 6"/>
          <p:cNvPicPr>
            <a:picLocks noChangeAspect="1"/>
          </p:cNvPicPr>
          <p:nvPr/>
        </p:nvPicPr>
        <p:blipFill rotWithShape="1">
          <a:blip r:embed="rId3">
            <a:alphaModFix/>
          </a:blip>
          <a:srcRect r="44568"/>
          <a:stretch/>
        </p:blipFill>
        <p:spPr>
          <a:xfrm rot="10800000">
            <a:off x="65285" y="2726058"/>
            <a:ext cx="6146361" cy="2920237"/>
          </a:xfrm>
          <a:prstGeom prst="rect">
            <a:avLst/>
          </a:prstGeom>
        </p:spPr>
      </p:pic>
      <p:sp>
        <p:nvSpPr>
          <p:cNvPr id="2" name="Title Placeholder 1"/>
          <p:cNvSpPr>
            <a:spLocks noGrp="1"/>
          </p:cNvSpPr>
          <p:nvPr>
            <p:ph type="title"/>
          </p:nvPr>
        </p:nvSpPr>
        <p:spPr>
          <a:xfrm>
            <a:off x="443865" y="2857500"/>
            <a:ext cx="5699051" cy="1143000"/>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4" name="Imagen 3" descr="Imagen que contiene Diagrama&#10;&#10;Descripción generada automáticamente">
            <a:extLst>
              <a:ext uri="{FF2B5EF4-FFF2-40B4-BE49-F238E27FC236}">
                <a16:creationId xmlns:a16="http://schemas.microsoft.com/office/drawing/2014/main" id="{92D01BB5-15EB-4AB6-909E-70F9383F8EB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45" y="0"/>
            <a:ext cx="2571724" cy="1062990"/>
          </a:xfrm>
          <a:prstGeom prst="homePlate">
            <a:avLst>
              <a:gd name="adj" fmla="val 30645"/>
            </a:avLst>
          </a:prstGeom>
        </p:spPr>
      </p:pic>
      <p:pic>
        <p:nvPicPr>
          <p:cNvPr id="13" name="Imagen 12" descr="Logotipo, nombre de la empresa&#10;&#10;Descripción generada automáticamente">
            <a:extLst>
              <a:ext uri="{FF2B5EF4-FFF2-40B4-BE49-F238E27FC236}">
                <a16:creationId xmlns:a16="http://schemas.microsoft.com/office/drawing/2014/main" id="{07052444-C2E9-414D-A0C0-3E50439D5713}"/>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765735" y="5646295"/>
            <a:ext cx="1567809" cy="1211705"/>
          </a:xfrm>
          <a:prstGeom prst="rect">
            <a:avLst/>
          </a:prstGeom>
        </p:spPr>
      </p:pic>
      <p:pic>
        <p:nvPicPr>
          <p:cNvPr id="11" name="Imagen 10"/>
          <p:cNvPicPr>
            <a:picLocks noChangeAspect="1"/>
          </p:cNvPicPr>
          <p:nvPr/>
        </p:nvPicPr>
        <p:blipFill>
          <a:blip r:embed="rId6">
            <a:duotone>
              <a:prstClr val="black"/>
              <a:schemeClr val="tx2">
                <a:tint val="45000"/>
                <a:satMod val="400000"/>
              </a:schemeClr>
            </a:duotone>
            <a:alphaModFix amt="19000"/>
          </a:blip>
          <a:stretch>
            <a:fillRect/>
          </a:stretch>
        </p:blipFill>
        <p:spPr>
          <a:xfrm>
            <a:off x="6354297" y="1683006"/>
            <a:ext cx="2719052" cy="3670110"/>
          </a:xfrm>
          <a:prstGeom prst="rect">
            <a:avLst/>
          </a:prstGeom>
        </p:spPr>
      </p:pic>
    </p:spTree>
    <p:extLst>
      <p:ext uri="{BB962C8B-B14F-4D97-AF65-F5344CB8AC3E}">
        <p14:creationId xmlns:p14="http://schemas.microsoft.com/office/powerpoint/2010/main" val="133590230"/>
      </p:ext>
    </p:extLst>
  </p:cSld>
  <p:clrMap bg1="lt1" tx1="dk1" bg2="lt2" tx2="dk2" accent1="accent1" accent2="accent2" accent3="accent3" accent4="accent4" accent5="accent5" accent6="accent6" hlink="hlink" folHlink="folHlink"/>
  <p:sldLayoutIdLst>
    <p:sldLayoutId id="2147483692" r:id="rId1"/>
  </p:sldLayoutIdLst>
  <p:hf hdr="0" dt="0"/>
  <p:txStyles>
    <p:titleStyle>
      <a:lvl1pPr algn="ctr" defTabSz="457200" rtl="0" eaLnBrk="1" latinLnBrk="0" hangingPunct="1">
        <a:spcBef>
          <a:spcPct val="0"/>
        </a:spcBef>
        <a:buNone/>
        <a:defRPr sz="4000" b="1" kern="1200">
          <a:solidFill>
            <a:schemeClr val="tx1">
              <a:lumMod val="65000"/>
              <a:lumOff val="35000"/>
            </a:schemeClr>
          </a:solidFill>
          <a:latin typeface="Estrangelo Edessa" panose="03080600000000000000" pitchFamily="66" charset="0"/>
          <a:ea typeface="HGPSoeiKakugothicUB" panose="020B0400000000000000" pitchFamily="34" charset="-128"/>
          <a:cs typeface="Estrangelo Edessa" panose="03080600000000000000" pitchFamily="66" charset="0"/>
        </a:defRPr>
      </a:lvl1pPr>
    </p:titleStyle>
    <p:bodyStyle>
      <a:lvl1pPr marL="342900" indent="-342900" algn="l" defTabSz="457200" rtl="0" eaLnBrk="1" latinLnBrk="0" hangingPunct="1">
        <a:spcBef>
          <a:spcPct val="20000"/>
        </a:spcBef>
        <a:buFont typeface="Arial"/>
        <a:buChar char="•"/>
        <a:defRPr sz="2400" kern="1200">
          <a:solidFill>
            <a:schemeClr val="tx1">
              <a:lumMod val="65000"/>
              <a:lumOff val="35000"/>
            </a:schemeClr>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lumMod val="65000"/>
              <a:lumOff val="35000"/>
            </a:schemeClr>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lumMod val="65000"/>
              <a:lumOff val="35000"/>
            </a:schemeClr>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lumMod val="65000"/>
              <a:lumOff val="3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68115" y="981743"/>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
        <p:nvSpPr>
          <p:cNvPr id="5" name="Footer Placeholder 4"/>
          <p:cNvSpPr>
            <a:spLocks noGrp="1"/>
          </p:cNvSpPr>
          <p:nvPr>
            <p:ph type="ftr" sz="quarter" idx="3"/>
          </p:nvPr>
        </p:nvSpPr>
        <p:spPr>
          <a:xfrm>
            <a:off x="2868415" y="6492875"/>
            <a:ext cx="3428999" cy="365125"/>
          </a:xfrm>
          <a:prstGeom prst="rect">
            <a:avLst/>
          </a:prstGeom>
        </p:spPr>
        <p:txBody>
          <a:bodyPr vert="horz" lIns="91440" tIns="45720" rIns="91440" bIns="45720" rtlCol="0" anchor="ctr"/>
          <a:lstStyle>
            <a:lvl1pPr algn="ctr">
              <a:defRPr sz="700">
                <a:solidFill>
                  <a:schemeClr val="tx1">
                    <a:tint val="75000"/>
                  </a:schemeClr>
                </a:solidFill>
              </a:defRPr>
            </a:lvl1pPr>
          </a:lstStyle>
          <a:p>
            <a:r>
              <a:rPr lang="es-MX"/>
              <a:t>Sesión Ordinaria 10/2021 del 28 de Octubre de 2021</a:t>
            </a:r>
            <a:endParaRPr lang="es-MX" dirty="0"/>
          </a:p>
        </p:txBody>
      </p:sp>
      <p:sp>
        <p:nvSpPr>
          <p:cNvPr id="6" name="Slide Number Placeholder 5"/>
          <p:cNvSpPr>
            <a:spLocks noGrp="1"/>
          </p:cNvSpPr>
          <p:nvPr>
            <p:ph type="sldNum" sz="quarter" idx="4"/>
          </p:nvPr>
        </p:nvSpPr>
        <p:spPr>
          <a:xfrm>
            <a:off x="8561069" y="6470243"/>
            <a:ext cx="53772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09BA811B-EC15-4221-9CE3-1524AEBB1E2E}" type="slidenum">
              <a:rPr lang="es-MX" smtClean="0"/>
              <a:pPr/>
              <a:t>‹Nº›</a:t>
            </a:fld>
            <a:endParaRPr lang="es-MX" dirty="0"/>
          </a:p>
        </p:txBody>
      </p:sp>
      <p:sp>
        <p:nvSpPr>
          <p:cNvPr id="2" name="Title Placeholder 1"/>
          <p:cNvSpPr>
            <a:spLocks noGrp="1"/>
          </p:cNvSpPr>
          <p:nvPr>
            <p:ph type="title"/>
          </p:nvPr>
        </p:nvSpPr>
        <p:spPr>
          <a:xfrm>
            <a:off x="1667512" y="28971"/>
            <a:ext cx="7431283" cy="611048"/>
          </a:xfrm>
          <a:prstGeom prst="rect">
            <a:avLst/>
          </a:prstGeom>
        </p:spPr>
        <p:txBody>
          <a:bodyPr vert="horz" lIns="91440" tIns="45720" rIns="91440" bIns="45720" rtlCol="0" anchor="ctr">
            <a:noAutofit/>
          </a:bodyPr>
          <a:lstStyle/>
          <a:p>
            <a:r>
              <a:rPr lang="es-ES" dirty="0"/>
              <a:t>Haga clic para modificar el estilo de título del patrón</a:t>
            </a:r>
            <a:endParaRPr lang="en-US" dirty="0"/>
          </a:p>
        </p:txBody>
      </p:sp>
      <p:pic>
        <p:nvPicPr>
          <p:cNvPr id="12" name="Imagen 11" descr="Texto&#10;&#10;Descripción generada automáticamente con confianza media">
            <a:extLst>
              <a:ext uri="{FF2B5EF4-FFF2-40B4-BE49-F238E27FC236}">
                <a16:creationId xmlns:a16="http://schemas.microsoft.com/office/drawing/2014/main" id="{B4C60C39-5CEF-4451-94CF-8AFD4A1C9158}"/>
              </a:ext>
            </a:extLst>
          </p:cNvPr>
          <p:cNvPicPr>
            <a:picLocks noChangeAspect="1"/>
          </p:cNvPicPr>
          <p:nvPr userDrawn="1"/>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37225"/>
            <a:ext cx="1646435" cy="611048"/>
          </a:xfrm>
          <a:prstGeom prst="rect">
            <a:avLst/>
          </a:prstGeom>
        </p:spPr>
      </p:pic>
      <p:pic>
        <p:nvPicPr>
          <p:cNvPr id="15" name="Imagen 14" descr="Logotipo, nombre de la empresa&#10;&#10;Descripción generada automáticamente">
            <a:extLst>
              <a:ext uri="{FF2B5EF4-FFF2-40B4-BE49-F238E27FC236}">
                <a16:creationId xmlns:a16="http://schemas.microsoft.com/office/drawing/2014/main" id="{2EEF5BF1-D072-4CA6-823B-FCEA04FF27C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045" y="6026151"/>
            <a:ext cx="1076319" cy="831849"/>
          </a:xfrm>
          <a:prstGeom prst="rect">
            <a:avLst/>
          </a:prstGeom>
        </p:spPr>
      </p:pic>
      <p:pic>
        <p:nvPicPr>
          <p:cNvPr id="17" name="Imagen 16" descr="Texto&#10;&#10;Descripción generada automáticamente con confianza media">
            <a:extLst>
              <a:ext uri="{FF2B5EF4-FFF2-40B4-BE49-F238E27FC236}">
                <a16:creationId xmlns:a16="http://schemas.microsoft.com/office/drawing/2014/main" id="{E33E5459-7E90-4F30-AE6E-91D2534B43D0}"/>
              </a:ext>
            </a:extLst>
          </p:cNvPr>
          <p:cNvPicPr>
            <a:picLocks noChangeAspect="1"/>
          </p:cNvPicPr>
          <p:nvPr userDrawn="1"/>
        </p:nvPicPr>
        <p:blipFill rotWithShape="1">
          <a:blip r:embed="rId5">
            <a:clrChange>
              <a:clrFrom>
                <a:srgbClr val="FFFFFF"/>
              </a:clrFrom>
              <a:clrTo>
                <a:srgbClr val="FFFFFF">
                  <a:alpha val="0"/>
                </a:srgbClr>
              </a:clrTo>
            </a:clrChange>
            <a:alphaModFix amt="9000"/>
            <a:extLst>
              <a:ext uri="{28A0092B-C50C-407E-A947-70E740481C1C}">
                <a14:useLocalDpi xmlns:a14="http://schemas.microsoft.com/office/drawing/2010/main" val="0"/>
              </a:ext>
            </a:extLst>
          </a:blip>
          <a:srcRect r="68991"/>
          <a:stretch/>
        </p:blipFill>
        <p:spPr>
          <a:xfrm>
            <a:off x="2248075" y="693993"/>
            <a:ext cx="4647850" cy="5562853"/>
          </a:xfrm>
          <a:prstGeom prst="rect">
            <a:avLst/>
          </a:prstGeom>
        </p:spPr>
      </p:pic>
    </p:spTree>
    <p:extLst>
      <p:ext uri="{BB962C8B-B14F-4D97-AF65-F5344CB8AC3E}">
        <p14:creationId xmlns:p14="http://schemas.microsoft.com/office/powerpoint/2010/main" val="3666758795"/>
      </p:ext>
    </p:extLst>
  </p:cSld>
  <p:clrMap bg1="lt1" tx1="dk1" bg2="lt2" tx2="dk2" accent1="accent1" accent2="accent2" accent3="accent3" accent4="accent4" accent5="accent5" accent6="accent6" hlink="hlink" folHlink="folHlink"/>
  <p:sldLayoutIdLst>
    <p:sldLayoutId id="2147483685" r:id="rId1"/>
    <p:sldLayoutId id="2147483790" r:id="rId2"/>
    <p:sldLayoutId id="2147483791" r:id="rId3"/>
  </p:sldLayoutIdLst>
  <p:hf hdr="0" dt="0"/>
  <p:txStyles>
    <p:titleStyle>
      <a:lvl1pPr algn="ctr" defTabSz="457200" rtl="0" eaLnBrk="1" latinLnBrk="0" hangingPunct="1">
        <a:spcBef>
          <a:spcPct val="0"/>
        </a:spcBef>
        <a:buNone/>
        <a:defRPr sz="2400" b="1" kern="1200">
          <a:solidFill>
            <a:schemeClr val="accent1">
              <a:lumMod val="50000"/>
            </a:schemeClr>
          </a:solidFill>
          <a:latin typeface="+mj-lt"/>
          <a:ea typeface="+mj-ea"/>
          <a:cs typeface="+mj-cs"/>
        </a:defRPr>
      </a:lvl1pPr>
    </p:titleStyle>
    <p:body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28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4" name="2055 Rectángulo"/>
          <p:cNvSpPr/>
          <p:nvPr userDrawn="1"/>
        </p:nvSpPr>
        <p:spPr>
          <a:xfrm>
            <a:off x="1685830" y="-2"/>
            <a:ext cx="7458170" cy="59929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MX" sz="2400" b="1" i="0" u="none" strike="noStrike" kern="1200" cap="none" spc="0" normalizeH="0" baseline="0" noProof="0" dirty="0">
              <a:ln>
                <a:noFill/>
              </a:ln>
              <a:solidFill>
                <a:prstClr val="white"/>
              </a:solidFill>
              <a:effectLst/>
              <a:uLnTx/>
              <a:uFillTx/>
              <a:latin typeface="Abadi Extra Light" panose="020B0604020202020204" pitchFamily="34" charset="0"/>
              <a:ea typeface="+mn-ea"/>
              <a:cs typeface="+mn-cs"/>
            </a:endParaRPr>
          </a:p>
        </p:txBody>
      </p:sp>
      <p:sp>
        <p:nvSpPr>
          <p:cNvPr id="5" name="Marcador de título 4">
            <a:extLst>
              <a:ext uri="{FF2B5EF4-FFF2-40B4-BE49-F238E27FC236}">
                <a16:creationId xmlns:a16="http://schemas.microsoft.com/office/drawing/2014/main" id="{746653DA-C819-4EDE-BF60-0B3AAC8E5E57}"/>
              </a:ext>
            </a:extLst>
          </p:cNvPr>
          <p:cNvSpPr>
            <a:spLocks noGrp="1"/>
          </p:cNvSpPr>
          <p:nvPr>
            <p:ph type="title"/>
          </p:nvPr>
        </p:nvSpPr>
        <p:spPr>
          <a:xfrm>
            <a:off x="1689100" y="7184"/>
            <a:ext cx="6997698" cy="592106"/>
          </a:xfrm>
          <a:prstGeom prst="rect">
            <a:avLst/>
          </a:prstGeom>
        </p:spPr>
        <p:txBody>
          <a:bodyPr vert="horz" lIns="91440" tIns="45720" rIns="91440" bIns="45720" rtlCol="0" anchor="ctr">
            <a:noAutofit/>
          </a:bodyPr>
          <a:lstStyle/>
          <a:p>
            <a:r>
              <a:rPr lang="es-ES" dirty="0"/>
              <a:t>Haga clic para modificar el estilo de título del patrón</a:t>
            </a:r>
            <a:endParaRPr lang="es-MX" dirty="0"/>
          </a:p>
        </p:txBody>
      </p:sp>
      <p:sp>
        <p:nvSpPr>
          <p:cNvPr id="13" name="Text Placeholder 2">
            <a:extLst>
              <a:ext uri="{FF2B5EF4-FFF2-40B4-BE49-F238E27FC236}">
                <a16:creationId xmlns:a16="http://schemas.microsoft.com/office/drawing/2014/main" id="{204B2ED8-D046-41C1-96F8-7511B221597A}"/>
              </a:ext>
            </a:extLst>
          </p:cNvPr>
          <p:cNvSpPr>
            <a:spLocks noGrp="1"/>
          </p:cNvSpPr>
          <p:nvPr>
            <p:ph type="body" idx="1"/>
          </p:nvPr>
        </p:nvSpPr>
        <p:spPr>
          <a:xfrm>
            <a:off x="434338" y="1064320"/>
            <a:ext cx="8229600" cy="4525963"/>
          </a:xfrm>
          <a:prstGeom prst="rect">
            <a:avLst/>
          </a:prstGeom>
        </p:spPr>
        <p:txBody>
          <a:bodyPr vert="horz" lIns="91440" tIns="45720" rIns="91440" bIns="45720" rtlCol="0">
            <a:normAutofit/>
          </a:bodyPr>
          <a:lstStyle/>
          <a:p>
            <a:pPr lvl="0"/>
            <a:r>
              <a:rPr lang="es-ES" dirty="0"/>
              <a:t>Editar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pic>
        <p:nvPicPr>
          <p:cNvPr id="8" name="Imagen 7" descr="Texto&#10;&#10;Descripción generada automáticamente">
            <a:extLst>
              <a:ext uri="{FF2B5EF4-FFF2-40B4-BE49-F238E27FC236}">
                <a16:creationId xmlns:a16="http://schemas.microsoft.com/office/drawing/2014/main" id="{A9C1CE74-B2C4-414C-911F-439CDD41FF20}"/>
              </a:ext>
            </a:extLst>
          </p:cNvPr>
          <p:cNvPicPr>
            <a:picLocks noChangeAspect="1"/>
          </p:cNvPicPr>
          <p:nvPr userDrawn="1"/>
        </p:nvPicPr>
        <p:blipFill>
          <a:blip r:embed="rId3">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0" y="-2"/>
            <a:ext cx="1619008" cy="599292"/>
          </a:xfrm>
          <a:prstGeom prst="rect">
            <a:avLst/>
          </a:prstGeom>
        </p:spPr>
      </p:pic>
      <p:pic>
        <p:nvPicPr>
          <p:cNvPr id="15" name="Imagen 14" descr="Texto&#10;&#10;Descripción generada automáticamente">
            <a:extLst>
              <a:ext uri="{FF2B5EF4-FFF2-40B4-BE49-F238E27FC236}">
                <a16:creationId xmlns:a16="http://schemas.microsoft.com/office/drawing/2014/main" id="{4EA47B12-0139-4E95-8F0E-EE6C2E5EDE7D}"/>
              </a:ext>
            </a:extLst>
          </p:cNvPr>
          <p:cNvPicPr>
            <a:picLocks noChangeAspect="1"/>
          </p:cNvPicPr>
          <p:nvPr userDrawn="1"/>
        </p:nvPicPr>
        <p:blipFill rotWithShape="1">
          <a:blip r:embed="rId3">
            <a:clrChange>
              <a:clrFrom>
                <a:srgbClr val="FEFEFE"/>
              </a:clrFrom>
              <a:clrTo>
                <a:srgbClr val="FEFEFE">
                  <a:alpha val="0"/>
                </a:srgbClr>
              </a:clrTo>
            </a:clrChange>
            <a:alphaModFix amt="23000"/>
            <a:extLst>
              <a:ext uri="{28A0092B-C50C-407E-A947-70E740481C1C}">
                <a14:useLocalDpi xmlns:a14="http://schemas.microsoft.com/office/drawing/2010/main" val="0"/>
              </a:ext>
            </a:extLst>
          </a:blip>
          <a:srcRect r="69910"/>
          <a:stretch/>
        </p:blipFill>
        <p:spPr>
          <a:xfrm>
            <a:off x="5308533" y="1507854"/>
            <a:ext cx="3218245" cy="3958959"/>
          </a:xfrm>
          <a:prstGeom prst="rect">
            <a:avLst/>
          </a:prstGeom>
        </p:spPr>
      </p:pic>
      <p:sp>
        <p:nvSpPr>
          <p:cNvPr id="9" name="Rectángulo 8">
            <a:extLst>
              <a:ext uri="{FF2B5EF4-FFF2-40B4-BE49-F238E27FC236}">
                <a16:creationId xmlns:a16="http://schemas.microsoft.com/office/drawing/2014/main" id="{956502D2-3F83-4DBA-A8A5-8817AE4BDB2D}"/>
              </a:ext>
            </a:extLst>
          </p:cNvPr>
          <p:cNvSpPr/>
          <p:nvPr userDrawn="1"/>
        </p:nvSpPr>
        <p:spPr>
          <a:xfrm>
            <a:off x="0" y="6492875"/>
            <a:ext cx="9144000" cy="365125"/>
          </a:xfrm>
          <a:prstGeom prst="rect">
            <a:avLst/>
          </a:prstGeom>
          <a:gradFill flip="none" rotWithShape="1">
            <a:gsLst>
              <a:gs pos="0">
                <a:schemeClr val="bg1">
                  <a:alpha val="0"/>
                  <a:lumMod val="76000"/>
                </a:schemeClr>
              </a:gs>
              <a:gs pos="74000">
                <a:schemeClr val="accent1">
                  <a:lumMod val="45000"/>
                  <a:lumOff val="55000"/>
                </a:schemeClr>
              </a:gs>
              <a:gs pos="100000">
                <a:srgbClr val="6E56A0"/>
              </a:gs>
              <a:gs pos="42000">
                <a:srgbClr val="D1C5D6"/>
              </a:gs>
              <a:gs pos="21000">
                <a:srgbClr val="E2DEE2"/>
              </a:gs>
            </a:gsLst>
            <a:lin ang="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99983"/>
            <a:ext cx="3385498" cy="365125"/>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10/2021 del 28 de Octubre de 2021</a:t>
            </a:r>
            <a:endParaRPr lang="es-MX" dirty="0"/>
          </a:p>
        </p:txBody>
      </p:sp>
      <p:sp>
        <p:nvSpPr>
          <p:cNvPr id="23" name="Slide Number Placeholder 5"/>
          <p:cNvSpPr>
            <a:spLocks noGrp="1"/>
          </p:cNvSpPr>
          <p:nvPr>
            <p:ph type="sldNum" sz="quarter" idx="4"/>
          </p:nvPr>
        </p:nvSpPr>
        <p:spPr>
          <a:xfrm>
            <a:off x="8663938" y="6489583"/>
            <a:ext cx="457202" cy="365125"/>
          </a:xfrm>
          <a:prstGeom prst="rect">
            <a:avLst/>
          </a:prstGeom>
        </p:spPr>
        <p:txBody>
          <a:bodyPr vert="horz" lIns="91440" tIns="45720" rIns="91440" bIns="45720" rtlCol="0" anchor="ctr"/>
          <a:lstStyle>
            <a:lvl1pPr algn="r">
              <a:defRPr sz="1000">
                <a:solidFill>
                  <a:schemeClr val="bg2">
                    <a:lumMod val="10000"/>
                  </a:schemeClr>
                </a:solidFill>
              </a:defRPr>
            </a:lvl1pPr>
          </a:lstStyle>
          <a:p>
            <a:fld id="{08DCC1CA-BC64-9342-9FC6-0A703FD15379}" type="slidenum">
              <a:rPr lang="en-US" smtClean="0"/>
              <a:pPr/>
              <a:t>‹Nº›</a:t>
            </a:fld>
            <a:endParaRPr lang="en-US" dirty="0"/>
          </a:p>
        </p:txBody>
      </p:sp>
      <p:pic>
        <p:nvPicPr>
          <p:cNvPr id="11" name="Imagen 10" descr="Logotipo, nombre de la empresa&#10;&#10;Descripción generada automáticamente">
            <a:extLst>
              <a:ext uri="{FF2B5EF4-FFF2-40B4-BE49-F238E27FC236}">
                <a16:creationId xmlns:a16="http://schemas.microsoft.com/office/drawing/2014/main" id="{AB172BD5-8A55-43DE-948C-AB8C6F3C121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3817" y="6055313"/>
            <a:ext cx="996309" cy="770012"/>
          </a:xfrm>
          <a:prstGeom prst="rect">
            <a:avLst/>
          </a:prstGeom>
        </p:spPr>
      </p:pic>
    </p:spTree>
    <p:extLst>
      <p:ext uri="{BB962C8B-B14F-4D97-AF65-F5344CB8AC3E}">
        <p14:creationId xmlns:p14="http://schemas.microsoft.com/office/powerpoint/2010/main" val="3818722316"/>
      </p:ext>
    </p:extLst>
  </p:cSld>
  <p:clrMap bg1="lt1" tx1="dk1" bg2="lt2" tx2="dk2" accent1="accent1" accent2="accent2" accent3="accent3" accent4="accent4" accent5="accent5" accent6="accent6" hlink="hlink" folHlink="folHlink"/>
  <p:sldLayoutIdLst>
    <p:sldLayoutId id="2147483687" r:id="rId1"/>
  </p:sldLayoutIdLst>
  <p:hf hdr="0" dt="0"/>
  <p:txStyles>
    <p:titleStyle>
      <a:lvl1pPr algn="ctr" defTabSz="914377" rtl="0" eaLnBrk="1" latinLnBrk="0" hangingPunct="1">
        <a:lnSpc>
          <a:spcPct val="90000"/>
        </a:lnSpc>
        <a:spcBef>
          <a:spcPct val="0"/>
        </a:spcBef>
        <a:buNone/>
        <a:defRPr sz="2200" b="1" kern="1200">
          <a:solidFill>
            <a:schemeClr val="bg1"/>
          </a:solidFill>
          <a:latin typeface="+mj-lt"/>
          <a:ea typeface="+mj-ea"/>
          <a:cs typeface="+mj-cs"/>
        </a:defRPr>
      </a:lvl1pPr>
    </p:titleStyle>
    <p:body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n 7" descr="Texto&#10;&#10;Descripción generada automáticamente">
            <a:extLst>
              <a:ext uri="{FF2B5EF4-FFF2-40B4-BE49-F238E27FC236}">
                <a16:creationId xmlns:a16="http://schemas.microsoft.com/office/drawing/2014/main" id="{A9C1CE74-B2C4-414C-911F-439CDD41FF20}"/>
              </a:ext>
            </a:extLst>
          </p:cNvPr>
          <p:cNvPicPr>
            <a:picLocks noChangeAspect="1"/>
          </p:cNvPicPr>
          <p:nvPr userDrawn="1"/>
        </p:nvPicPr>
        <p:blipFill>
          <a:blip r:embed="rId4">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0" y="-2"/>
            <a:ext cx="1619008" cy="599292"/>
          </a:xfrm>
          <a:prstGeom prst="rect">
            <a:avLst/>
          </a:prstGeom>
        </p:spPr>
      </p:pic>
      <p:pic>
        <p:nvPicPr>
          <p:cNvPr id="15" name="Imagen 14" descr="Texto&#10;&#10;Descripción generada automáticamente">
            <a:extLst>
              <a:ext uri="{FF2B5EF4-FFF2-40B4-BE49-F238E27FC236}">
                <a16:creationId xmlns:a16="http://schemas.microsoft.com/office/drawing/2014/main" id="{4EA47B12-0139-4E95-8F0E-EE6C2E5EDE7D}"/>
              </a:ext>
            </a:extLst>
          </p:cNvPr>
          <p:cNvPicPr>
            <a:picLocks noChangeAspect="1"/>
          </p:cNvPicPr>
          <p:nvPr userDrawn="1"/>
        </p:nvPicPr>
        <p:blipFill rotWithShape="1">
          <a:blip r:embed="rId4">
            <a:clrChange>
              <a:clrFrom>
                <a:srgbClr val="FEFEFE"/>
              </a:clrFrom>
              <a:clrTo>
                <a:srgbClr val="FEFEFE">
                  <a:alpha val="0"/>
                </a:srgbClr>
              </a:clrTo>
            </a:clrChange>
            <a:alphaModFix amt="23000"/>
            <a:extLst>
              <a:ext uri="{28A0092B-C50C-407E-A947-70E740481C1C}">
                <a14:useLocalDpi xmlns:a14="http://schemas.microsoft.com/office/drawing/2010/main" val="0"/>
              </a:ext>
            </a:extLst>
          </a:blip>
          <a:srcRect r="69910"/>
          <a:stretch/>
        </p:blipFill>
        <p:spPr>
          <a:xfrm>
            <a:off x="5308533" y="1507854"/>
            <a:ext cx="3218245" cy="3958959"/>
          </a:xfrm>
          <a:prstGeom prst="rect">
            <a:avLst/>
          </a:prstGeom>
        </p:spPr>
      </p:pic>
      <p:sp>
        <p:nvSpPr>
          <p:cNvPr id="9" name="Rectángulo 8">
            <a:extLst>
              <a:ext uri="{FF2B5EF4-FFF2-40B4-BE49-F238E27FC236}">
                <a16:creationId xmlns:a16="http://schemas.microsoft.com/office/drawing/2014/main" id="{956502D2-3F83-4DBA-A8A5-8817AE4BDB2D}"/>
              </a:ext>
            </a:extLst>
          </p:cNvPr>
          <p:cNvSpPr/>
          <p:nvPr userDrawn="1"/>
        </p:nvSpPr>
        <p:spPr>
          <a:xfrm>
            <a:off x="0" y="6492875"/>
            <a:ext cx="9144000" cy="365125"/>
          </a:xfrm>
          <a:prstGeom prst="rect">
            <a:avLst/>
          </a:prstGeom>
          <a:gradFill flip="none" rotWithShape="1">
            <a:gsLst>
              <a:gs pos="0">
                <a:schemeClr val="bg1">
                  <a:alpha val="0"/>
                  <a:lumMod val="76000"/>
                </a:schemeClr>
              </a:gs>
              <a:gs pos="74000">
                <a:schemeClr val="accent1">
                  <a:lumMod val="45000"/>
                  <a:lumOff val="55000"/>
                </a:schemeClr>
              </a:gs>
              <a:gs pos="100000">
                <a:srgbClr val="6E56A0"/>
              </a:gs>
              <a:gs pos="42000">
                <a:srgbClr val="D1C5D6"/>
              </a:gs>
              <a:gs pos="21000">
                <a:srgbClr val="E2DEE2"/>
              </a:gs>
            </a:gsLst>
            <a:lin ang="0" scaled="1"/>
            <a:tileRect/>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Marcador de pie de página 6">
            <a:extLst>
              <a:ext uri="{FF2B5EF4-FFF2-40B4-BE49-F238E27FC236}">
                <a16:creationId xmlns:a16="http://schemas.microsoft.com/office/drawing/2014/main" id="{137ABA22-4CB3-4E9F-AEC9-C7687166A858}"/>
              </a:ext>
            </a:extLst>
          </p:cNvPr>
          <p:cNvSpPr>
            <a:spLocks noGrp="1"/>
          </p:cNvSpPr>
          <p:nvPr>
            <p:ph type="ftr" sz="quarter" idx="3"/>
          </p:nvPr>
        </p:nvSpPr>
        <p:spPr>
          <a:xfrm>
            <a:off x="2879249" y="6499983"/>
            <a:ext cx="3385498" cy="365125"/>
          </a:xfrm>
          <a:prstGeom prst="rect">
            <a:avLst/>
          </a:prstGeom>
        </p:spPr>
        <p:txBody>
          <a:bodyPr vert="horz" lIns="91440" tIns="45720" rIns="91440" bIns="45720" rtlCol="0" anchor="ctr"/>
          <a:lstStyle>
            <a:lvl1pPr algn="ctr">
              <a:defRPr sz="700">
                <a:solidFill>
                  <a:schemeClr val="tx1">
                    <a:lumMod val="95000"/>
                    <a:lumOff val="5000"/>
                  </a:schemeClr>
                </a:solidFill>
              </a:defRPr>
            </a:lvl1pPr>
          </a:lstStyle>
          <a:p>
            <a:r>
              <a:rPr lang="es-MX"/>
              <a:t>Sesión Ordinaria 10/2021 del 28 de Octubre de 2021</a:t>
            </a:r>
            <a:endParaRPr lang="es-MX" dirty="0"/>
          </a:p>
        </p:txBody>
      </p:sp>
      <p:sp>
        <p:nvSpPr>
          <p:cNvPr id="23" name="Slide Number Placeholder 5"/>
          <p:cNvSpPr>
            <a:spLocks noGrp="1"/>
          </p:cNvSpPr>
          <p:nvPr>
            <p:ph type="sldNum" sz="quarter" idx="4"/>
          </p:nvPr>
        </p:nvSpPr>
        <p:spPr>
          <a:xfrm>
            <a:off x="8663938" y="6489583"/>
            <a:ext cx="457202" cy="365125"/>
          </a:xfrm>
          <a:prstGeom prst="rect">
            <a:avLst/>
          </a:prstGeom>
        </p:spPr>
        <p:txBody>
          <a:bodyPr vert="horz" lIns="91440" tIns="45720" rIns="91440" bIns="45720" rtlCol="0" anchor="ctr"/>
          <a:lstStyle>
            <a:lvl1pPr algn="r">
              <a:defRPr sz="1000">
                <a:solidFill>
                  <a:schemeClr val="bg2">
                    <a:lumMod val="10000"/>
                  </a:schemeClr>
                </a:solidFill>
              </a:defRPr>
            </a:lvl1pPr>
          </a:lstStyle>
          <a:p>
            <a:fld id="{08DCC1CA-BC64-9342-9FC6-0A703FD15379}" type="slidenum">
              <a:rPr lang="en-US" smtClean="0"/>
              <a:pPr/>
              <a:t>‹Nº›</a:t>
            </a:fld>
            <a:endParaRPr lang="en-US" dirty="0"/>
          </a:p>
        </p:txBody>
      </p:sp>
      <p:pic>
        <p:nvPicPr>
          <p:cNvPr id="11" name="Imagen 10" descr="Logotipo, nombre de la empresa&#10;&#10;Descripción generada automáticamente">
            <a:extLst>
              <a:ext uri="{FF2B5EF4-FFF2-40B4-BE49-F238E27FC236}">
                <a16:creationId xmlns:a16="http://schemas.microsoft.com/office/drawing/2014/main" id="{AB172BD5-8A55-43DE-948C-AB8C6F3C121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63817" y="6055313"/>
            <a:ext cx="996309" cy="770012"/>
          </a:xfrm>
          <a:prstGeom prst="rect">
            <a:avLst/>
          </a:prstGeom>
        </p:spPr>
      </p:pic>
      <p:sp>
        <p:nvSpPr>
          <p:cNvPr id="2" name="Marcador de título 1">
            <a:extLst>
              <a:ext uri="{FF2B5EF4-FFF2-40B4-BE49-F238E27FC236}">
                <a16:creationId xmlns:a16="http://schemas.microsoft.com/office/drawing/2014/main" id="{B36FDCAB-5001-4D70-9990-B5AFDCAEFCEC}"/>
              </a:ext>
            </a:extLst>
          </p:cNvPr>
          <p:cNvSpPr>
            <a:spLocks noGrp="1"/>
          </p:cNvSpPr>
          <p:nvPr>
            <p:ph type="title"/>
          </p:nvPr>
        </p:nvSpPr>
        <p:spPr>
          <a:xfrm>
            <a:off x="171450" y="2766218"/>
            <a:ext cx="5341844"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Tree>
    <p:extLst>
      <p:ext uri="{BB962C8B-B14F-4D97-AF65-F5344CB8AC3E}">
        <p14:creationId xmlns:p14="http://schemas.microsoft.com/office/powerpoint/2010/main" val="808348566"/>
      </p:ext>
    </p:extLst>
  </p:cSld>
  <p:clrMap bg1="lt1" tx1="dk1" bg2="lt2" tx2="dk2" accent1="accent1" accent2="accent2" accent3="accent3" accent4="accent4" accent5="accent5" accent6="accent6" hlink="hlink" folHlink="folHlink"/>
  <p:sldLayoutIdLst>
    <p:sldLayoutId id="2147483793" r:id="rId1"/>
    <p:sldLayoutId id="2147483794" r:id="rId2"/>
  </p:sldLayoutIdLst>
  <p:hf hdr="0" dt="0"/>
  <p:txStyles>
    <p:titleStyle>
      <a:lvl1pPr algn="ctr" defTabSz="914377" rtl="0" eaLnBrk="1" latinLnBrk="0" hangingPunct="1">
        <a:lnSpc>
          <a:spcPct val="90000"/>
        </a:lnSpc>
        <a:spcBef>
          <a:spcPct val="0"/>
        </a:spcBef>
        <a:buNone/>
        <a:defRPr sz="2800" b="1" kern="1200">
          <a:solidFill>
            <a:schemeClr val="accent1">
              <a:lumMod val="75000"/>
            </a:schemeClr>
          </a:solidFill>
          <a:latin typeface="+mj-lt"/>
          <a:ea typeface="+mj-ea"/>
          <a:cs typeface="+mj-cs"/>
        </a:defRPr>
      </a:lvl1pPr>
    </p:titleStyle>
    <p:body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slide" Target="slide65.xml"/><Relationship Id="rId3" Type="http://schemas.openxmlformats.org/officeDocument/2006/relationships/slide" Target="slide4.xml"/><Relationship Id="rId7" Type="http://schemas.openxmlformats.org/officeDocument/2006/relationships/slide" Target="slide40.xml"/><Relationship Id="rId2" Type="http://schemas.openxmlformats.org/officeDocument/2006/relationships/slide" Target="slide3.xml"/><Relationship Id="rId1" Type="http://schemas.openxmlformats.org/officeDocument/2006/relationships/slideLayout" Target="../slideLayouts/slideLayout5.xml"/><Relationship Id="rId6" Type="http://schemas.openxmlformats.org/officeDocument/2006/relationships/slide" Target="slide29.xml"/><Relationship Id="rId11" Type="http://schemas.openxmlformats.org/officeDocument/2006/relationships/slide" Target="slide75.xml"/><Relationship Id="rId5" Type="http://schemas.openxmlformats.org/officeDocument/2006/relationships/slide" Target="slide17.xml"/><Relationship Id="rId10" Type="http://schemas.openxmlformats.org/officeDocument/2006/relationships/slide" Target="slide74.xml"/><Relationship Id="rId4" Type="http://schemas.openxmlformats.org/officeDocument/2006/relationships/slide" Target="slide6.xml"/><Relationship Id="rId9" Type="http://schemas.openxmlformats.org/officeDocument/2006/relationships/slide" Target="slide73.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3.e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8.png"/><Relationship Id="rId7" Type="http://schemas.openxmlformats.org/officeDocument/2006/relationships/image" Target="../media/image29.png"/><Relationship Id="rId2" Type="http://schemas.openxmlformats.org/officeDocument/2006/relationships/hyperlink" Target="Hist&#243;rico%20de%20Pr&#233;stamos%202016%20-%202021.xlsx" TargetMode="Externa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emf"/></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emf"/><Relationship Id="rId1" Type="http://schemas.openxmlformats.org/officeDocument/2006/relationships/slideLayout" Target="../slideLayouts/slideLayout6.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2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jpg"/><Relationship Id="rId1" Type="http://schemas.openxmlformats.org/officeDocument/2006/relationships/slideLayout" Target="../slideLayouts/slideLayout5.xml"/><Relationship Id="rId4" Type="http://schemas.openxmlformats.org/officeDocument/2006/relationships/image" Target="../media/image33.emf"/></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7.png"/><Relationship Id="rId1" Type="http://schemas.openxmlformats.org/officeDocument/2006/relationships/slideLayout" Target="../slideLayouts/slideLayout5.xml"/><Relationship Id="rId4" Type="http://schemas.openxmlformats.org/officeDocument/2006/relationships/image" Target="../media/image36.emf"/></Relationships>
</file>

<file path=ppt/slides/_rels/slide32.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themeOverride" Target="../theme/themeOverride1.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4.xml"/><Relationship Id="rId4" Type="http://schemas.openxmlformats.org/officeDocument/2006/relationships/image" Target="../media/image43.emf"/></Relationships>
</file>

<file path=ppt/slides/_rels/slide42.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4.xml"/><Relationship Id="rId4" Type="http://schemas.openxmlformats.org/officeDocument/2006/relationships/image" Target="../media/image46.emf"/></Relationships>
</file>

<file path=ppt/slides/_rels/slide4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4.xml"/><Relationship Id="rId6" Type="http://schemas.openxmlformats.org/officeDocument/2006/relationships/image" Target="../media/image58.emf"/><Relationship Id="rId5" Type="http://schemas.openxmlformats.org/officeDocument/2006/relationships/image" Target="../media/image57.emf"/><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image" Target="../media/image59.emf"/><Relationship Id="rId1" Type="http://schemas.openxmlformats.org/officeDocument/2006/relationships/slideLayout" Target="../slideLayouts/slideLayout4.xml"/><Relationship Id="rId4" Type="http://schemas.openxmlformats.org/officeDocument/2006/relationships/image" Target="../media/image61.emf"/></Relationships>
</file>

<file path=ppt/slides/_rels/slide47.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63.emf"/><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hyperlink" Target="4.1.-%20Mayores%20a%2050,000%20efectos%20noviembre%202021.pptx" TargetMode="External"/><Relationship Id="rId7" Type="http://schemas.openxmlformats.org/officeDocument/2006/relationships/hyperlink" Target="4.4.-%20Comparativo%20altas%20y%20bajas%20Septiembre%202021.pptx" TargetMode="External"/><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hyperlink" Target="4.3.-%20Altas%20y%20Bajas%20de%20Pensionados%20Septiembre%202021.xlsx" TargetMode="External"/><Relationship Id="rId5" Type="http://schemas.openxmlformats.org/officeDocument/2006/relationships/hyperlink" Target="4.2.-%20Distribuci&#243;n%20de%20Afiliados%20y%20Pensionados.pptx" TargetMode="Externa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emf"/><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image" Target="../media/image67.emf"/><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2" Type="http://schemas.openxmlformats.org/officeDocument/2006/relationships/image" Target="../media/image68.emf"/><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2" Type="http://schemas.openxmlformats.org/officeDocument/2006/relationships/image" Target="../media/image69.emf"/><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2" Type="http://schemas.openxmlformats.org/officeDocument/2006/relationships/image" Target="../media/image70.emf"/><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image" Target="../media/image72.emf"/><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image" Target="../media/image73.emf"/><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image" Target="../media/image75.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60.xml.rels><?xml version="1.0" encoding="UTF-8" standalone="yes"?>
<Relationships xmlns="http://schemas.openxmlformats.org/package/2006/relationships"><Relationship Id="rId2" Type="http://schemas.openxmlformats.org/officeDocument/2006/relationships/image" Target="../media/image76.emf"/><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image" Target="../media/image77.emf"/><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image" Target="../media/image78.emf"/><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2" Type="http://schemas.openxmlformats.org/officeDocument/2006/relationships/image" Target="../media/image79.emf"/><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image" Target="../media/image80.emf"/><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66.xml.rels><?xml version="1.0" encoding="UTF-8" standalone="yes"?>
<Relationships xmlns="http://schemas.openxmlformats.org/package/2006/relationships"><Relationship Id="rId3" Type="http://schemas.openxmlformats.org/officeDocument/2006/relationships/image" Target="../media/image81.emf"/><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image" Target="../media/image83.emf"/><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85.emf"/><Relationship Id="rId2" Type="http://schemas.openxmlformats.org/officeDocument/2006/relationships/image" Target="../media/image84.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5.1.-%20Resumen%20Ejecutivo%20Septiembre%202021.pdf" TargetMode="External"/><Relationship Id="rId1" Type="http://schemas.openxmlformats.org/officeDocument/2006/relationships/slideLayout" Target="../slideLayouts/slideLayout3.xml"/><Relationship Id="rId5" Type="http://schemas.openxmlformats.org/officeDocument/2006/relationships/image" Target="../media/image10.emf"/><Relationship Id="rId4" Type="http://schemas.openxmlformats.org/officeDocument/2006/relationships/hyperlink" Target="5.2.-%20Reserva%20T&#233;cnica%20del%20IPEJAL%20septiembre%202021.pptx" TargetMode="External"/></Relationships>
</file>

<file path=ppt/slides/_rels/slide70.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image" Target="../media/image86.emf"/><Relationship Id="rId1" Type="http://schemas.openxmlformats.org/officeDocument/2006/relationships/slideLayout" Target="../slideLayouts/slideLayout4.xml"/><Relationship Id="rId5" Type="http://schemas.openxmlformats.org/officeDocument/2006/relationships/image" Target="../media/image89.emf"/><Relationship Id="rId4" Type="http://schemas.openxmlformats.org/officeDocument/2006/relationships/image" Target="../media/image88.emf"/></Relationships>
</file>

<file path=ppt/slides/_rels/slide71.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emf"/><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themeOverride" Target="../theme/themeOverride9.xml"/><Relationship Id="rId5" Type="http://schemas.openxmlformats.org/officeDocument/2006/relationships/image" Target="../media/image8.png"/><Relationship Id="rId4" Type="http://schemas.openxmlformats.org/officeDocument/2006/relationships/hyperlink" Target="10.-%20Manual%20de%20Operaciones%20SIA%20-%20Consejo%20Directivo.docx" TargetMode="External"/></Relationships>
</file>

<file path=ppt/slides/_rels/slide74.xml.rels><?xml version="1.0" encoding="UTF-8" standalone="yes"?>
<Relationships xmlns="http://schemas.openxmlformats.org/package/2006/relationships"><Relationship Id="rId3" Type="http://schemas.openxmlformats.org/officeDocument/2006/relationships/hyperlink" Target="11.1.-%20Lineamientos%20Generales%20Anteproyecto%20del%20Plan%20Anual%20de%20Adquisiciones%20%202022.pdf" TargetMode="External"/><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hyperlink" Target="11.-%20Anteproyecto%20Plan%20Anual%20Adquisiciones%202022.pdf" TargetMode="External"/><Relationship Id="rId4" Type="http://schemas.openxmlformats.org/officeDocument/2006/relationships/image" Target="../media/image8.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hyperlink" Target="12.1.-%20Presentaci&#243;n%20Sesi&#243;n%20de%20Consejo%2008-2021.pptx" TargetMode="External"/><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240B4F-20CE-4C5B-A34A-320657D37323}"/>
              </a:ext>
            </a:extLst>
          </p:cNvPr>
          <p:cNvSpPr>
            <a:spLocks noGrp="1"/>
          </p:cNvSpPr>
          <p:nvPr>
            <p:ph type="ctrTitle"/>
          </p:nvPr>
        </p:nvSpPr>
        <p:spPr>
          <a:xfrm>
            <a:off x="1697354" y="2494811"/>
            <a:ext cx="5749290" cy="1470025"/>
          </a:xfrm>
        </p:spPr>
        <p:txBody>
          <a:bodyPr/>
          <a:lstStyle/>
          <a:p>
            <a:r>
              <a:rPr lang="es-MX" sz="4400" dirty="0">
                <a:solidFill>
                  <a:schemeClr val="accent1">
                    <a:lumMod val="50000"/>
                  </a:schemeClr>
                </a:solidFill>
              </a:rPr>
              <a:t>Sesión Ordinaria de Consejo Directivo</a:t>
            </a:r>
          </a:p>
        </p:txBody>
      </p:sp>
      <p:sp>
        <p:nvSpPr>
          <p:cNvPr id="3" name="Subtítulo 2">
            <a:extLst>
              <a:ext uri="{FF2B5EF4-FFF2-40B4-BE49-F238E27FC236}">
                <a16:creationId xmlns:a16="http://schemas.microsoft.com/office/drawing/2014/main" id="{2E8DD279-9837-4F5D-B401-71642DC61869}"/>
              </a:ext>
            </a:extLst>
          </p:cNvPr>
          <p:cNvSpPr>
            <a:spLocks noGrp="1"/>
          </p:cNvSpPr>
          <p:nvPr>
            <p:ph type="subTitle" idx="4294967295"/>
          </p:nvPr>
        </p:nvSpPr>
        <p:spPr>
          <a:xfrm>
            <a:off x="1697354" y="3964836"/>
            <a:ext cx="5742296" cy="1211239"/>
          </a:xfrm>
          <a:prstGeom prst="rect">
            <a:avLst/>
          </a:prstGeom>
        </p:spPr>
        <p:txBody>
          <a:bodyPr/>
          <a:lstStyle/>
          <a:p>
            <a:pPr marL="0" indent="0" algn="ctr">
              <a:buNone/>
            </a:pPr>
            <a:r>
              <a:rPr lang="es-MX" sz="3200" b="1" dirty="0"/>
              <a:t>10/2021</a:t>
            </a:r>
          </a:p>
        </p:txBody>
      </p:sp>
      <p:sp>
        <p:nvSpPr>
          <p:cNvPr id="6" name="Marcador de pie de página 5">
            <a:extLst>
              <a:ext uri="{FF2B5EF4-FFF2-40B4-BE49-F238E27FC236}">
                <a16:creationId xmlns:a16="http://schemas.microsoft.com/office/drawing/2014/main" id="{512BE092-9E45-4C5E-83BC-63E1BD728EAB}"/>
              </a:ext>
            </a:extLst>
          </p:cNvPr>
          <p:cNvSpPr>
            <a:spLocks noGrp="1"/>
          </p:cNvSpPr>
          <p:nvPr>
            <p:ph type="ftr" sz="quarter" idx="11"/>
          </p:nvPr>
        </p:nvSpPr>
        <p:spPr>
          <a:xfrm>
            <a:off x="2694332" y="6508852"/>
            <a:ext cx="3755335" cy="365125"/>
          </a:xfrm>
        </p:spPr>
        <p:txBody>
          <a:bodyPr/>
          <a:lstStyle/>
          <a:p>
            <a:r>
              <a:rPr lang="es-MX" sz="800"/>
              <a:t>Sesión Ordinaria 10/2021 del 28 de Octubre de 2021</a:t>
            </a:r>
            <a:endParaRPr lang="en-US" sz="800" dirty="0"/>
          </a:p>
        </p:txBody>
      </p:sp>
      <p:sp>
        <p:nvSpPr>
          <p:cNvPr id="4" name="Marcador de número de diapositiva 3">
            <a:extLst>
              <a:ext uri="{FF2B5EF4-FFF2-40B4-BE49-F238E27FC236}">
                <a16:creationId xmlns:a16="http://schemas.microsoft.com/office/drawing/2014/main" id="{4ACC8C79-80FC-4897-9C1C-4D4EF73CB348}"/>
              </a:ext>
            </a:extLst>
          </p:cNvPr>
          <p:cNvSpPr>
            <a:spLocks noGrp="1"/>
          </p:cNvSpPr>
          <p:nvPr>
            <p:ph type="sldNum" sz="quarter" idx="12"/>
          </p:nvPr>
        </p:nvSpPr>
        <p:spPr/>
        <p:txBody>
          <a:bodyPr/>
          <a:lstStyle/>
          <a:p>
            <a:fld id="{08DCC1CA-BC64-9342-9FC6-0A703FD15379}" type="slidenum">
              <a:rPr lang="en-US" smtClean="0"/>
              <a:pPr/>
              <a:t>1</a:t>
            </a:fld>
            <a:endParaRPr lang="en-US" dirty="0"/>
          </a:p>
        </p:txBody>
      </p:sp>
    </p:spTree>
    <p:extLst>
      <p:ext uri="{BB962C8B-B14F-4D97-AF65-F5344CB8AC3E}">
        <p14:creationId xmlns:p14="http://schemas.microsoft.com/office/powerpoint/2010/main" val="36379185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5582"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4353522" y="517179"/>
            <a:ext cx="4521615" cy="338554"/>
          </a:xfrm>
          <a:prstGeom prst="rect">
            <a:avLst/>
          </a:prstGeom>
          <a:noFill/>
        </p:spPr>
        <p:txBody>
          <a:bodyPr wrap="square">
            <a:spAutoFit/>
          </a:bodyPr>
          <a:lstStyle/>
          <a:p>
            <a:pPr algn="r"/>
            <a:r>
              <a:rPr lang="es-MX" sz="1600" dirty="0">
                <a:solidFill>
                  <a:schemeClr val="accent1">
                    <a:lumMod val="50000"/>
                  </a:schemeClr>
                </a:solidFill>
                <a:latin typeface="+mn-lt"/>
              </a:rPr>
              <a:t>Anexos</a:t>
            </a:r>
          </a:p>
        </p:txBody>
      </p:sp>
      <p:pic>
        <p:nvPicPr>
          <p:cNvPr id="10" name="Imagen 9">
            <a:extLst>
              <a:ext uri="{FF2B5EF4-FFF2-40B4-BE49-F238E27FC236}">
                <a16:creationId xmlns:a16="http://schemas.microsoft.com/office/drawing/2014/main" id="{64EB3530-7BC1-4005-B969-59199F9C3335}"/>
              </a:ext>
            </a:extLst>
          </p:cNvPr>
          <p:cNvPicPr>
            <a:picLocks noChangeAspect="1"/>
          </p:cNvPicPr>
          <p:nvPr/>
        </p:nvPicPr>
        <p:blipFill>
          <a:blip r:embed="rId2"/>
          <a:stretch>
            <a:fillRect/>
          </a:stretch>
        </p:blipFill>
        <p:spPr>
          <a:xfrm>
            <a:off x="231611" y="921865"/>
            <a:ext cx="8643526" cy="4662955"/>
          </a:xfrm>
          <a:prstGeom prst="rect">
            <a:avLst/>
          </a:prstGeom>
        </p:spPr>
      </p:pic>
    </p:spTree>
    <p:extLst>
      <p:ext uri="{BB962C8B-B14F-4D97-AF65-F5344CB8AC3E}">
        <p14:creationId xmlns:p14="http://schemas.microsoft.com/office/powerpoint/2010/main" val="2996123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26136"/>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26136"/>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4417449" y="407945"/>
            <a:ext cx="4521615" cy="338554"/>
          </a:xfrm>
          <a:prstGeom prst="rect">
            <a:avLst/>
          </a:prstGeom>
          <a:noFill/>
        </p:spPr>
        <p:txBody>
          <a:bodyPr wrap="square">
            <a:spAutoFit/>
          </a:bodyPr>
          <a:lstStyle/>
          <a:p>
            <a:pPr algn="r"/>
            <a:r>
              <a:rPr lang="es-MX" sz="1600" dirty="0">
                <a:solidFill>
                  <a:schemeClr val="accent1">
                    <a:lumMod val="50000"/>
                  </a:schemeClr>
                </a:solidFill>
                <a:latin typeface="+mn-lt"/>
              </a:rPr>
              <a:t>Anexos</a:t>
            </a:r>
          </a:p>
        </p:txBody>
      </p:sp>
      <p:pic>
        <p:nvPicPr>
          <p:cNvPr id="9" name="Imagen 8">
            <a:extLst>
              <a:ext uri="{FF2B5EF4-FFF2-40B4-BE49-F238E27FC236}">
                <a16:creationId xmlns:a16="http://schemas.microsoft.com/office/drawing/2014/main" id="{275E6F57-E2A3-4CD1-9ABB-0975CF8B0E8B}"/>
              </a:ext>
            </a:extLst>
          </p:cNvPr>
          <p:cNvPicPr>
            <a:picLocks noChangeAspect="1"/>
          </p:cNvPicPr>
          <p:nvPr/>
        </p:nvPicPr>
        <p:blipFill>
          <a:blip r:embed="rId2"/>
          <a:stretch>
            <a:fillRect/>
          </a:stretch>
        </p:blipFill>
        <p:spPr>
          <a:xfrm>
            <a:off x="204936" y="707104"/>
            <a:ext cx="8734128" cy="5443792"/>
          </a:xfrm>
          <a:prstGeom prst="rect">
            <a:avLst/>
          </a:prstGeom>
        </p:spPr>
      </p:pic>
    </p:spTree>
    <p:extLst>
      <p:ext uri="{BB962C8B-B14F-4D97-AF65-F5344CB8AC3E}">
        <p14:creationId xmlns:p14="http://schemas.microsoft.com/office/powerpoint/2010/main" val="2397433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864696" y="451046"/>
            <a:ext cx="4965235" cy="338554"/>
          </a:xfrm>
          <a:prstGeom prst="rect">
            <a:avLst/>
          </a:prstGeom>
          <a:noFill/>
        </p:spPr>
        <p:txBody>
          <a:bodyPr wrap="square">
            <a:spAutoFit/>
          </a:bodyPr>
          <a:lstStyle/>
          <a:p>
            <a:pPr algn="r"/>
            <a:r>
              <a:rPr lang="es-MX" sz="1600" dirty="0">
                <a:solidFill>
                  <a:schemeClr val="accent1">
                    <a:lumMod val="50000"/>
                  </a:schemeClr>
                </a:solidFill>
                <a:latin typeface="+mn-lt"/>
              </a:rPr>
              <a:t>Comentarios a los Estados Financieros - </a:t>
            </a:r>
            <a:r>
              <a:rPr lang="es-MX" sz="1600" b="1" dirty="0">
                <a:solidFill>
                  <a:schemeClr val="accent1">
                    <a:lumMod val="50000"/>
                  </a:schemeClr>
                </a:solidFill>
                <a:latin typeface="+mn-lt"/>
              </a:rPr>
              <a:t>ACTIVO</a:t>
            </a:r>
            <a:r>
              <a:rPr lang="es-MX" sz="1600" dirty="0">
                <a:solidFill>
                  <a:schemeClr val="accent1">
                    <a:lumMod val="50000"/>
                  </a:schemeClr>
                </a:solidFill>
                <a:latin typeface="+mn-lt"/>
              </a:rPr>
              <a:t> </a:t>
            </a:r>
          </a:p>
        </p:txBody>
      </p:sp>
      <p:sp>
        <p:nvSpPr>
          <p:cNvPr id="9" name="Rectángulo 8">
            <a:extLst>
              <a:ext uri="{FF2B5EF4-FFF2-40B4-BE49-F238E27FC236}">
                <a16:creationId xmlns:a16="http://schemas.microsoft.com/office/drawing/2014/main" id="{86F0396A-84F2-44AA-9764-1ABE6996F381}"/>
              </a:ext>
            </a:extLst>
          </p:cNvPr>
          <p:cNvSpPr/>
          <p:nvPr/>
        </p:nvSpPr>
        <p:spPr>
          <a:xfrm>
            <a:off x="332987" y="982176"/>
            <a:ext cx="8496944" cy="4070345"/>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MX" sz="1600" b="1" i="0" u="none" strike="noStrike" kern="0" cap="none" spc="0" normalizeH="0" baseline="0" noProof="0" dirty="0">
                <a:ln>
                  <a:noFill/>
                </a:ln>
                <a:solidFill>
                  <a:schemeClr val="tx1">
                    <a:lumMod val="85000"/>
                    <a:lumOff val="15000"/>
                  </a:schemeClr>
                </a:solidFill>
                <a:effectLst/>
                <a:uLnTx/>
                <a:uFillTx/>
              </a:rPr>
              <a:t>Derechos a recibir Efectivo o Equivalentes</a:t>
            </a:r>
            <a:endParaRPr kumimoji="0" lang="es-MX" sz="1600" b="0" i="0" u="none" strike="noStrike" kern="0" cap="none" spc="0" normalizeH="0" baseline="0" noProof="0" dirty="0">
              <a:ln>
                <a:noFill/>
              </a:ln>
              <a:solidFill>
                <a:schemeClr val="tx1">
                  <a:lumMod val="85000"/>
                  <a:lumOff val="15000"/>
                </a:schemeClr>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1600" b="0" i="0" u="none" strike="noStrike" kern="0" cap="none" spc="0" normalizeH="0" baseline="0" noProof="0" dirty="0">
                <a:ln>
                  <a:noFill/>
                </a:ln>
                <a:solidFill>
                  <a:schemeClr val="tx1">
                    <a:lumMod val="85000"/>
                    <a:lumOff val="15000"/>
                  </a:schemeClr>
                </a:solidFill>
                <a:effectLst/>
                <a:uLnTx/>
                <a:uFillTx/>
              </a:rPr>
              <a:t>Incremento en Inversiones a Corto Plazo de 597 millones por tomar condiciones favorables de mercado, disminución de </a:t>
            </a:r>
            <a:r>
              <a:rPr kumimoji="0" lang="es-MX" sz="1600" b="0" i="0" u="none" strike="noStrike" kern="0" cap="none" spc="0" normalizeH="0" baseline="0" noProof="0" dirty="0">
                <a:ln>
                  <a:noFill/>
                </a:ln>
                <a:solidFill>
                  <a:srgbClr val="FF0000"/>
                </a:solidFill>
                <a:effectLst/>
                <a:uLnTx/>
                <a:uFillTx/>
              </a:rPr>
              <a:t>335 millones </a:t>
            </a:r>
            <a:r>
              <a:rPr kumimoji="0" lang="es-MX" sz="1600" b="0" i="0" u="none" strike="noStrike" kern="0" cap="none" spc="0" normalizeH="0" baseline="0" noProof="0" dirty="0">
                <a:ln>
                  <a:noFill/>
                </a:ln>
                <a:solidFill>
                  <a:schemeClr val="tx1">
                    <a:lumMod val="85000"/>
                    <a:lumOff val="15000"/>
                  </a:schemeClr>
                </a:solidFill>
                <a:effectLst/>
                <a:uLnTx/>
                <a:uFillTx/>
              </a:rPr>
              <a:t>en Adeudos de Dependencias por aportaciones y retenciones, y el incremento de 103 millones en Préstamos a Corto Plazo por ser superior el otorgamiento de nuevos préstamos a su recuperación. </a:t>
            </a:r>
          </a:p>
          <a:p>
            <a:pPr marL="0" marR="0" lvl="0" indent="0" defTabSz="914400" eaLnBrk="1" fontAlgn="auto" latinLnBrk="0" hangingPunct="1">
              <a:lnSpc>
                <a:spcPct val="100000"/>
              </a:lnSpc>
              <a:spcBef>
                <a:spcPts val="0"/>
              </a:spcBef>
              <a:spcAft>
                <a:spcPts val="0"/>
              </a:spcAft>
              <a:buClrTx/>
              <a:buSzTx/>
              <a:buFontTx/>
              <a:buNone/>
              <a:tabLst/>
              <a:defRPr/>
            </a:pPr>
            <a:endParaRPr kumimoji="0" lang="es-MX" sz="800" b="1" i="0" u="none" strike="noStrike" kern="0" cap="none" spc="0" normalizeH="0" baseline="0" noProof="0" dirty="0">
              <a:ln>
                <a:noFill/>
              </a:ln>
              <a:solidFill>
                <a:schemeClr val="tx1">
                  <a:lumMod val="85000"/>
                  <a:lumOff val="1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1600" b="1" i="0" u="none" strike="noStrike" kern="0" cap="none" spc="0" normalizeH="0" baseline="0" noProof="0" dirty="0">
                <a:ln>
                  <a:noFill/>
                </a:ln>
                <a:solidFill>
                  <a:schemeClr val="tx1">
                    <a:lumMod val="85000"/>
                    <a:lumOff val="15000"/>
                  </a:schemeClr>
                </a:solidFill>
                <a:effectLst/>
                <a:uLnTx/>
                <a:uFillTx/>
              </a:rPr>
              <a:t>Inversiones Financieras a Largo Plazo</a:t>
            </a:r>
            <a:endParaRPr kumimoji="0" lang="es-MX" sz="1600" b="0" i="0" u="none" strike="noStrike" kern="0" cap="none" spc="0" normalizeH="0" baseline="0" noProof="0" dirty="0">
              <a:ln>
                <a:noFill/>
              </a:ln>
              <a:solidFill>
                <a:schemeClr val="tx1">
                  <a:lumMod val="85000"/>
                  <a:lumOff val="15000"/>
                </a:schemeClr>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1600" b="0" i="0" u="none" strike="noStrike" kern="0" cap="none" spc="0" normalizeH="0" baseline="0" noProof="0" dirty="0">
                <a:ln>
                  <a:noFill/>
                </a:ln>
                <a:solidFill>
                  <a:schemeClr val="tx1">
                    <a:lumMod val="85000"/>
                    <a:lumOff val="15000"/>
                  </a:schemeClr>
                </a:solidFill>
                <a:effectLst/>
                <a:uLnTx/>
                <a:uFillTx/>
              </a:rPr>
              <a:t>Disminución de </a:t>
            </a:r>
            <a:r>
              <a:rPr kumimoji="0" lang="es-MX" sz="1600" b="0" i="0" u="none" strike="noStrike" kern="0" cap="none" spc="0" normalizeH="0" baseline="0" noProof="0" dirty="0">
                <a:ln>
                  <a:noFill/>
                </a:ln>
                <a:solidFill>
                  <a:srgbClr val="FF0000"/>
                </a:solidFill>
                <a:effectLst/>
                <a:uLnTx/>
                <a:uFillTx/>
              </a:rPr>
              <a:t>243 millones</a:t>
            </a:r>
            <a:r>
              <a:rPr kumimoji="0" lang="es-MX" sz="1600" b="0" i="0" u="none" strike="noStrike" kern="0" cap="none" spc="0" normalizeH="0" baseline="0" noProof="0" dirty="0">
                <a:ln>
                  <a:noFill/>
                </a:ln>
                <a:solidFill>
                  <a:schemeClr val="tx1">
                    <a:lumMod val="85000"/>
                    <a:lumOff val="15000"/>
                  </a:schemeClr>
                </a:solidFill>
                <a:effectLst/>
                <a:uLnTx/>
                <a:uFillTx/>
              </a:rPr>
              <a:t>, registrando cargos por 1,388 millones y abonos por 1,631 millones, aprovechando cambios en condiciones de mercado.</a:t>
            </a:r>
          </a:p>
          <a:p>
            <a:pPr marL="0" marR="0" lvl="0" indent="0" defTabSz="914400" eaLnBrk="1" fontAlgn="auto" latinLnBrk="0" hangingPunct="1">
              <a:lnSpc>
                <a:spcPct val="100000"/>
              </a:lnSpc>
              <a:spcBef>
                <a:spcPts val="0"/>
              </a:spcBef>
              <a:spcAft>
                <a:spcPts val="0"/>
              </a:spcAft>
              <a:buClrTx/>
              <a:buSzTx/>
              <a:buFontTx/>
              <a:buNone/>
              <a:tabLst/>
              <a:defRPr/>
            </a:pPr>
            <a:endParaRPr kumimoji="0" lang="es-MX" sz="800" b="1" i="0" u="none" strike="noStrike" kern="0" cap="none" spc="0" normalizeH="0" baseline="0" noProof="0" dirty="0">
              <a:ln>
                <a:noFill/>
              </a:ln>
              <a:solidFill>
                <a:schemeClr val="tx1">
                  <a:lumMod val="85000"/>
                  <a:lumOff val="1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MX" sz="1600" b="1" i="0" u="none" strike="noStrike" kern="0" cap="none" spc="0" normalizeH="0" baseline="0" noProof="0" dirty="0">
                <a:ln>
                  <a:noFill/>
                </a:ln>
                <a:solidFill>
                  <a:schemeClr val="tx1">
                    <a:lumMod val="85000"/>
                    <a:lumOff val="15000"/>
                  </a:schemeClr>
                </a:solidFill>
                <a:effectLst/>
                <a:uLnTx/>
                <a:uFillTx/>
              </a:rPr>
              <a:t>Derechos a recibir Efectivo o Equivalentes a Largo Plazo</a:t>
            </a:r>
            <a:endParaRPr kumimoji="0" lang="es-MX" sz="1600" b="0" i="0" u="none" strike="noStrike" kern="0" cap="none" spc="0" normalizeH="0" baseline="0" noProof="0" dirty="0">
              <a:ln>
                <a:noFill/>
              </a:ln>
              <a:solidFill>
                <a:schemeClr val="tx1">
                  <a:lumMod val="85000"/>
                  <a:lumOff val="15000"/>
                </a:schemeClr>
              </a:solidFill>
              <a:effectLst/>
              <a:uLnTx/>
              <a:uFillTx/>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s-MX" sz="1600" b="0" i="0" u="none" strike="noStrike" kern="0" cap="none" spc="0" normalizeH="0" baseline="0" noProof="0" dirty="0">
                <a:ln>
                  <a:noFill/>
                </a:ln>
                <a:solidFill>
                  <a:schemeClr val="tx1">
                    <a:lumMod val="85000"/>
                    <a:lumOff val="15000"/>
                  </a:schemeClr>
                </a:solidFill>
                <a:effectLst/>
                <a:uLnTx/>
                <a:uFillTx/>
              </a:rPr>
              <a:t>Disminución del Saldo de Cartera de Préstamos Hipotecarios por </a:t>
            </a:r>
            <a:r>
              <a:rPr kumimoji="0" lang="es-MX" sz="1600" b="0" i="0" u="none" strike="noStrike" kern="0" cap="none" spc="0" normalizeH="0" baseline="0" noProof="0" dirty="0">
                <a:ln>
                  <a:noFill/>
                </a:ln>
                <a:solidFill>
                  <a:srgbClr val="FF0000"/>
                </a:solidFill>
                <a:effectLst/>
                <a:uLnTx/>
                <a:uFillTx/>
              </a:rPr>
              <a:t>41 millones, </a:t>
            </a:r>
            <a:r>
              <a:rPr kumimoji="0" lang="es-MX" sz="1600" b="0" i="0" u="none" strike="noStrike" kern="0" cap="none" spc="0" normalizeH="0" baseline="0" noProof="0" dirty="0">
                <a:ln>
                  <a:noFill/>
                </a:ln>
                <a:solidFill>
                  <a:schemeClr val="tx1">
                    <a:lumMod val="85000"/>
                    <a:lumOff val="15000"/>
                  </a:schemeClr>
                </a:solidFill>
                <a:effectLst/>
                <a:uLnTx/>
                <a:uFillTx/>
              </a:rPr>
              <a:t>(registrando cargos por 52 millones y abonos por 93 millones), incremento en Préstamos de Liquidez a Mediano Plazo por 3 millones, (con cargos por 114 millones y abonos por 111 millones).</a:t>
            </a:r>
          </a:p>
          <a:p>
            <a:pPr marL="0" marR="0" lvl="0" indent="0" algn="just" defTabSz="914400" eaLnBrk="1" fontAlgn="auto" latinLnBrk="0" hangingPunct="1">
              <a:lnSpc>
                <a:spcPct val="100000"/>
              </a:lnSpc>
              <a:spcBef>
                <a:spcPts val="300"/>
              </a:spcBef>
              <a:spcAft>
                <a:spcPts val="300"/>
              </a:spcAft>
              <a:buClrTx/>
              <a:buSzTx/>
              <a:buFontTx/>
              <a:buNone/>
              <a:tabLst/>
              <a:defRPr/>
            </a:pPr>
            <a:endParaRPr kumimoji="0" lang="es-MX" sz="16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712248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30402" y="6526840"/>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563509" y="413794"/>
            <a:ext cx="7535285" cy="307777"/>
          </a:xfrm>
          <a:prstGeom prst="rect">
            <a:avLst/>
          </a:prstGeom>
          <a:noFill/>
        </p:spPr>
        <p:txBody>
          <a:bodyPr wrap="square">
            <a:spAutoFit/>
          </a:bodyPr>
          <a:lstStyle/>
          <a:p>
            <a:pPr algn="r"/>
            <a:r>
              <a:rPr lang="es-MX" sz="1400" dirty="0">
                <a:solidFill>
                  <a:schemeClr val="accent1">
                    <a:lumMod val="50000"/>
                  </a:schemeClr>
                </a:solidFill>
              </a:rPr>
              <a:t>Comparativo del Estado de Situación Financiera</a:t>
            </a:r>
            <a:endParaRPr lang="es-MX" sz="1400" dirty="0">
              <a:solidFill>
                <a:schemeClr val="accent1">
                  <a:lumMod val="50000"/>
                </a:schemeClr>
              </a:solidFill>
              <a:latin typeface="+mn-lt"/>
            </a:endParaRPr>
          </a:p>
        </p:txBody>
      </p:sp>
      <p:sp>
        <p:nvSpPr>
          <p:cNvPr id="11" name="CuadroTexto 10">
            <a:extLst>
              <a:ext uri="{FF2B5EF4-FFF2-40B4-BE49-F238E27FC236}">
                <a16:creationId xmlns:a16="http://schemas.microsoft.com/office/drawing/2014/main" id="{4DAB4B26-BFB8-455D-9D24-38FC70DEAB8E}"/>
              </a:ext>
            </a:extLst>
          </p:cNvPr>
          <p:cNvSpPr txBox="1"/>
          <p:nvPr/>
        </p:nvSpPr>
        <p:spPr>
          <a:xfrm>
            <a:off x="76148" y="721571"/>
            <a:ext cx="4608214" cy="338554"/>
          </a:xfrm>
          <a:prstGeom prst="rect">
            <a:avLst/>
          </a:prstGeom>
          <a:noFill/>
        </p:spPr>
        <p:txBody>
          <a:bodyPr wrap="square">
            <a:spAutoFit/>
          </a:bodyPr>
          <a:lstStyle/>
          <a:p>
            <a:r>
              <a:rPr lang="es-MX" sz="1600" b="1" dirty="0">
                <a:solidFill>
                  <a:schemeClr val="accent1">
                    <a:lumMod val="50000"/>
                  </a:schemeClr>
                </a:solidFill>
              </a:rPr>
              <a:t>PASIVO Y PATRIMONIO</a:t>
            </a:r>
            <a:endParaRPr lang="es-MX" sz="1600" dirty="0"/>
          </a:p>
        </p:txBody>
      </p:sp>
      <p:pic>
        <p:nvPicPr>
          <p:cNvPr id="9" name="Imagen 8">
            <a:extLst>
              <a:ext uri="{FF2B5EF4-FFF2-40B4-BE49-F238E27FC236}">
                <a16:creationId xmlns:a16="http://schemas.microsoft.com/office/drawing/2014/main" id="{3373F83C-1BA2-4DF2-BCD8-5FBCF8141704}"/>
              </a:ext>
            </a:extLst>
          </p:cNvPr>
          <p:cNvPicPr>
            <a:picLocks noChangeAspect="1"/>
          </p:cNvPicPr>
          <p:nvPr/>
        </p:nvPicPr>
        <p:blipFill rotWithShape="1">
          <a:blip r:embed="rId2">
            <a:clrChange>
              <a:clrFrom>
                <a:srgbClr val="FFFFFF"/>
              </a:clrFrom>
              <a:clrTo>
                <a:srgbClr val="FFFFFF">
                  <a:alpha val="0"/>
                </a:srgbClr>
              </a:clrTo>
            </a:clrChange>
          </a:blip>
          <a:srcRect t="7616"/>
          <a:stretch/>
        </p:blipFill>
        <p:spPr>
          <a:xfrm>
            <a:off x="643890" y="1029348"/>
            <a:ext cx="7856220" cy="5230482"/>
          </a:xfrm>
          <a:prstGeom prst="rect">
            <a:avLst/>
          </a:prstGeom>
        </p:spPr>
      </p:pic>
    </p:spTree>
    <p:extLst>
      <p:ext uri="{BB962C8B-B14F-4D97-AF65-F5344CB8AC3E}">
        <p14:creationId xmlns:p14="http://schemas.microsoft.com/office/powerpoint/2010/main" val="28674739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955487" y="407945"/>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Comentarios a los Estados Financieros – </a:t>
            </a:r>
            <a:r>
              <a:rPr lang="es-MX" sz="1600" b="1" dirty="0">
                <a:solidFill>
                  <a:schemeClr val="accent1">
                    <a:lumMod val="50000"/>
                  </a:schemeClr>
                </a:solidFill>
                <a:latin typeface="+mn-lt"/>
              </a:rPr>
              <a:t>PASIVO Y PATRIMONIO</a:t>
            </a:r>
            <a:r>
              <a:rPr lang="es-MX" sz="1600" dirty="0">
                <a:solidFill>
                  <a:schemeClr val="accent1">
                    <a:lumMod val="50000"/>
                  </a:schemeClr>
                </a:solidFill>
                <a:latin typeface="+mn-lt"/>
              </a:rPr>
              <a:t> </a:t>
            </a:r>
          </a:p>
        </p:txBody>
      </p:sp>
      <p:sp>
        <p:nvSpPr>
          <p:cNvPr id="11" name="Marcador de texto 4">
            <a:extLst>
              <a:ext uri="{FF2B5EF4-FFF2-40B4-BE49-F238E27FC236}">
                <a16:creationId xmlns:a16="http://schemas.microsoft.com/office/drawing/2014/main" id="{4686A189-4E12-4982-AAA8-89BE94C6E476}"/>
              </a:ext>
            </a:extLst>
          </p:cNvPr>
          <p:cNvSpPr txBox="1">
            <a:spLocks/>
          </p:cNvSpPr>
          <p:nvPr/>
        </p:nvSpPr>
        <p:spPr>
          <a:xfrm>
            <a:off x="247650" y="958850"/>
            <a:ext cx="8648700" cy="4940300"/>
          </a:xfrm>
          <a:prstGeom prst="rect">
            <a:avLst/>
          </a:prstGeom>
        </p:spPr>
        <p:txBody>
          <a:bodyPr/>
          <a:lst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0" indent="0">
              <a:buNone/>
            </a:pPr>
            <a:r>
              <a:rPr lang="es-MX" sz="1600" b="1" dirty="0">
                <a:solidFill>
                  <a:schemeClr val="tx1">
                    <a:lumMod val="85000"/>
                    <a:lumOff val="15000"/>
                  </a:schemeClr>
                </a:solidFill>
                <a:latin typeface="+mn-lt"/>
              </a:rPr>
              <a:t>Cuentas por pagar a Corto Plazo</a:t>
            </a:r>
          </a:p>
          <a:p>
            <a:pPr lvl="0"/>
            <a:r>
              <a:rPr lang="es-MX" sz="1600" dirty="0">
                <a:solidFill>
                  <a:schemeClr val="tx1">
                    <a:lumMod val="85000"/>
                    <a:lumOff val="15000"/>
                  </a:schemeClr>
                </a:solidFill>
                <a:latin typeface="+mn-lt"/>
              </a:rPr>
              <a:t>Disminución de</a:t>
            </a:r>
            <a:r>
              <a:rPr lang="es-MX" sz="1600" dirty="0">
                <a:solidFill>
                  <a:srgbClr val="FF0000"/>
                </a:solidFill>
                <a:latin typeface="+mn-lt"/>
              </a:rPr>
              <a:t> 6 millones </a:t>
            </a:r>
            <a:r>
              <a:rPr lang="es-MX" sz="1600" dirty="0">
                <a:solidFill>
                  <a:schemeClr val="tx1">
                    <a:lumMod val="85000"/>
                    <a:lumOff val="15000"/>
                  </a:schemeClr>
                </a:solidFill>
                <a:latin typeface="+mn-lt"/>
              </a:rPr>
              <a:t>en préstamos pendientes de pago al fin del periodo (con registros de cargos de 981 millones y abonos por 975 millones), una disminución de </a:t>
            </a:r>
            <a:r>
              <a:rPr lang="es-MX" sz="1600" dirty="0">
                <a:solidFill>
                  <a:srgbClr val="FF0000"/>
                </a:solidFill>
                <a:latin typeface="+mn-lt"/>
              </a:rPr>
              <a:t>4 millones </a:t>
            </a:r>
            <a:r>
              <a:rPr lang="es-MX" sz="1600" dirty="0">
                <a:solidFill>
                  <a:schemeClr val="tx1">
                    <a:lumMod val="85000"/>
                    <a:lumOff val="15000"/>
                  </a:schemeClr>
                </a:solidFill>
                <a:latin typeface="+mn-lt"/>
              </a:rPr>
              <a:t>en proveedores de bienes y servicios (con cargos de 99 millones  y abonos de 95 millones), y un incremento de 2 millones en retención de ISR por pagar</a:t>
            </a:r>
            <a:r>
              <a:rPr lang="es-MX" sz="1600" dirty="0">
                <a:latin typeface="+mn-lt"/>
              </a:rPr>
              <a:t> </a:t>
            </a:r>
          </a:p>
          <a:p>
            <a:pPr marL="0" lvl="0" indent="0">
              <a:buNone/>
            </a:pPr>
            <a:r>
              <a:rPr lang="es-MX" sz="1600" b="1" dirty="0">
                <a:solidFill>
                  <a:schemeClr val="tx1">
                    <a:lumMod val="85000"/>
                    <a:lumOff val="15000"/>
                  </a:schemeClr>
                </a:solidFill>
                <a:latin typeface="+mn-lt"/>
              </a:rPr>
              <a:t>Otros Pasivos a Corto Plazo</a:t>
            </a:r>
          </a:p>
          <a:p>
            <a:pPr lvl="0"/>
            <a:r>
              <a:rPr lang="es-MX" sz="1600" dirty="0">
                <a:solidFill>
                  <a:schemeClr val="tx1">
                    <a:lumMod val="85000"/>
                    <a:lumOff val="15000"/>
                  </a:schemeClr>
                </a:solidFill>
                <a:latin typeface="+mn-lt"/>
              </a:rPr>
              <a:t>Incremento de 24 millones por Depósitos Bancarios no identificados en su momento y movimientos derivados de Conciliaciones Bancarias, mostrando registros de cargo por 634 millones y abonos por 658 millones. </a:t>
            </a:r>
          </a:p>
          <a:p>
            <a:pPr marL="0" lvl="0" indent="0">
              <a:buNone/>
            </a:pPr>
            <a:r>
              <a:rPr lang="es-MX" sz="1600" b="1" dirty="0">
                <a:solidFill>
                  <a:schemeClr val="tx1">
                    <a:lumMod val="85000"/>
                    <a:lumOff val="15000"/>
                  </a:schemeClr>
                </a:solidFill>
                <a:latin typeface="+mn-lt"/>
              </a:rPr>
              <a:t>Aportaciones</a:t>
            </a:r>
          </a:p>
          <a:p>
            <a:pPr algn="just"/>
            <a:r>
              <a:rPr lang="es-MX" sz="1600" dirty="0">
                <a:solidFill>
                  <a:schemeClr val="tx1">
                    <a:lumMod val="85000"/>
                    <a:lumOff val="15000"/>
                  </a:schemeClr>
                </a:solidFill>
                <a:latin typeface="+mn-lt"/>
              </a:rPr>
              <a:t>Incremento neto en las aportaciones de afiliados por 93 millones, y un incremento de 50 millones de la aportación Patronal en Vivienda. </a:t>
            </a:r>
          </a:p>
          <a:p>
            <a:pPr marL="0" indent="0" algn="just">
              <a:buNone/>
            </a:pPr>
            <a:r>
              <a:rPr lang="es-MX" sz="1600" b="1" dirty="0">
                <a:solidFill>
                  <a:schemeClr val="tx1">
                    <a:lumMod val="85000"/>
                    <a:lumOff val="15000"/>
                  </a:schemeClr>
                </a:solidFill>
                <a:latin typeface="+mn-lt"/>
              </a:rPr>
              <a:t>Resultados del Ejercicio</a:t>
            </a:r>
          </a:p>
          <a:p>
            <a:pPr algn="just"/>
            <a:r>
              <a:rPr lang="es-MX" sz="1600" dirty="0">
                <a:solidFill>
                  <a:schemeClr val="tx1">
                    <a:lumMod val="85000"/>
                    <a:lumOff val="15000"/>
                  </a:schemeClr>
                </a:solidFill>
                <a:latin typeface="+mn-lt"/>
              </a:rPr>
              <a:t>Reconocimiento del efecto en ingresos y egresos del periodo, destacando el dato del Pago de la nómina de pensionados registrada en resultados del periodo por 668 millones.</a:t>
            </a:r>
          </a:p>
          <a:p>
            <a:pPr marL="0" lvl="0" indent="0">
              <a:buNone/>
            </a:pPr>
            <a:r>
              <a:rPr lang="es-MX" sz="1600" b="1" dirty="0">
                <a:solidFill>
                  <a:schemeClr val="tx1">
                    <a:lumMod val="85000"/>
                    <a:lumOff val="15000"/>
                  </a:schemeClr>
                </a:solidFill>
                <a:latin typeface="+mn-lt"/>
              </a:rPr>
              <a:t>Resultados de Ejercicios Anteriores</a:t>
            </a:r>
          </a:p>
          <a:p>
            <a:r>
              <a:rPr lang="es-MX" sz="1600" dirty="0">
                <a:solidFill>
                  <a:schemeClr val="tx1">
                    <a:lumMod val="85000"/>
                    <a:lumOff val="15000"/>
                  </a:schemeClr>
                </a:solidFill>
                <a:latin typeface="+mn-lt"/>
              </a:rPr>
              <a:t>Incremento en la Cuenta por el traspaso de las aportaciones de los afiliados al obtener su pensión con un efecto de 81 millones.</a:t>
            </a:r>
          </a:p>
          <a:p>
            <a:endParaRPr lang="es-MX" sz="1600" dirty="0"/>
          </a:p>
        </p:txBody>
      </p:sp>
    </p:spTree>
    <p:extLst>
      <p:ext uri="{BB962C8B-B14F-4D97-AF65-F5344CB8AC3E}">
        <p14:creationId xmlns:p14="http://schemas.microsoft.com/office/powerpoint/2010/main" val="2701704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824870" y="407945"/>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Comparativo</a:t>
            </a:r>
          </a:p>
        </p:txBody>
      </p:sp>
      <p:pic>
        <p:nvPicPr>
          <p:cNvPr id="10" name="Imagen 9">
            <a:extLst>
              <a:ext uri="{FF2B5EF4-FFF2-40B4-BE49-F238E27FC236}">
                <a16:creationId xmlns:a16="http://schemas.microsoft.com/office/drawing/2014/main" id="{A636EC24-7C80-42C5-8E0F-1F9AC7E20304}"/>
              </a:ext>
            </a:extLst>
          </p:cNvPr>
          <p:cNvPicPr>
            <a:picLocks noChangeAspect="1"/>
          </p:cNvPicPr>
          <p:nvPr/>
        </p:nvPicPr>
        <p:blipFill rotWithShape="1">
          <a:blip r:embed="rId2">
            <a:clrChange>
              <a:clrFrom>
                <a:srgbClr val="FFFFFF"/>
              </a:clrFrom>
              <a:clrTo>
                <a:srgbClr val="FFFFFF">
                  <a:alpha val="0"/>
                </a:srgbClr>
              </a:clrTo>
            </a:clrChange>
          </a:blip>
          <a:srcRect t="7303"/>
          <a:stretch/>
        </p:blipFill>
        <p:spPr>
          <a:xfrm>
            <a:off x="272651" y="789600"/>
            <a:ext cx="8471869" cy="5448238"/>
          </a:xfrm>
          <a:prstGeom prst="rect">
            <a:avLst/>
          </a:prstGeom>
        </p:spPr>
      </p:pic>
    </p:spTree>
    <p:extLst>
      <p:ext uri="{BB962C8B-B14F-4D97-AF65-F5344CB8AC3E}">
        <p14:creationId xmlns:p14="http://schemas.microsoft.com/office/powerpoint/2010/main" val="2109158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49040"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Estado de Actividades</a:t>
            </a:r>
          </a:p>
        </p:txBody>
      </p:sp>
      <p:sp>
        <p:nvSpPr>
          <p:cNvPr id="11" name="Marcador de texto 4">
            <a:extLst>
              <a:ext uri="{FF2B5EF4-FFF2-40B4-BE49-F238E27FC236}">
                <a16:creationId xmlns:a16="http://schemas.microsoft.com/office/drawing/2014/main" id="{A15AE5E9-CF5B-4D91-AA7D-5C97105BABCC}"/>
              </a:ext>
            </a:extLst>
          </p:cNvPr>
          <p:cNvSpPr txBox="1">
            <a:spLocks/>
          </p:cNvSpPr>
          <p:nvPr/>
        </p:nvSpPr>
        <p:spPr>
          <a:xfrm>
            <a:off x="247650" y="1062028"/>
            <a:ext cx="8648700" cy="3772162"/>
          </a:xfrm>
          <a:prstGeom prst="rect">
            <a:avLst/>
          </a:prstGeom>
        </p:spPr>
        <p:txBody>
          <a:bodyPr/>
          <a:lstStyle>
            <a:lvl1pPr marL="342900" indent="-342900" algn="l" defTabSz="457200" rtl="0" eaLnBrk="1" latinLnBrk="0" hangingPunct="1">
              <a:spcBef>
                <a:spcPct val="20000"/>
              </a:spcBef>
              <a:buClr>
                <a:schemeClr val="accent1">
                  <a:lumMod val="50000"/>
                </a:schemeClr>
              </a:buClr>
              <a:buFont typeface="Wingdings" panose="05000000000000000000" pitchFamily="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buClr>
                <a:schemeClr val="accent1">
                  <a:lumMod val="50000"/>
                </a:schemeClr>
              </a:buClr>
              <a:buFont typeface="Arial"/>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buFont typeface="Arial"/>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buFont typeface="Arial"/>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s-MX" sz="1800" b="1" dirty="0">
                <a:solidFill>
                  <a:schemeClr val="tx1">
                    <a:lumMod val="85000"/>
                    <a:lumOff val="15000"/>
                  </a:schemeClr>
                </a:solidFill>
                <a:latin typeface="+mn-lt"/>
              </a:rPr>
              <a:t>Ingresos</a:t>
            </a:r>
          </a:p>
          <a:p>
            <a:r>
              <a:rPr lang="es-MX" sz="1800" dirty="0">
                <a:solidFill>
                  <a:schemeClr val="tx1">
                    <a:lumMod val="85000"/>
                    <a:lumOff val="15000"/>
                  </a:schemeClr>
                </a:solidFill>
                <a:latin typeface="+mn-lt"/>
              </a:rPr>
              <a:t>En este periodo los conceptos de las Cuotas Patronales ascienden a 296 millones, 238 millones por intereses generados por intereses de préstamos, aportación  e inversiones y registro de ganancia cambiaria por 94 millones, los que representan un 98% del ingreso generado. </a:t>
            </a:r>
          </a:p>
          <a:p>
            <a:endParaRPr lang="es-MX" sz="1800" b="1" dirty="0">
              <a:solidFill>
                <a:schemeClr val="tx1">
                  <a:lumMod val="85000"/>
                  <a:lumOff val="15000"/>
                </a:schemeClr>
              </a:solidFill>
              <a:latin typeface="+mn-lt"/>
            </a:endParaRPr>
          </a:p>
          <a:p>
            <a:pPr marL="0" indent="0">
              <a:buNone/>
            </a:pPr>
            <a:r>
              <a:rPr lang="es-MX" sz="1800" b="1" dirty="0">
                <a:solidFill>
                  <a:schemeClr val="tx1">
                    <a:lumMod val="85000"/>
                    <a:lumOff val="15000"/>
                  </a:schemeClr>
                </a:solidFill>
                <a:latin typeface="+mn-lt"/>
              </a:rPr>
              <a:t>Egresos</a:t>
            </a:r>
          </a:p>
          <a:p>
            <a:pPr lvl="0" algn="just"/>
            <a:r>
              <a:rPr lang="es-MX" sz="1800" dirty="0">
                <a:solidFill>
                  <a:schemeClr val="tx1">
                    <a:lumMod val="85000"/>
                    <a:lumOff val="15000"/>
                  </a:schemeClr>
                </a:solidFill>
                <a:latin typeface="+mn-lt"/>
              </a:rPr>
              <a:t>De los 903 millones registrados en este mes el 94% de los mismos corresponden a los conceptos de nomina de pensionados por 668 millones, Productos farmacéuticos y laboratorio por 23 millones, 51 millones principalmente en servicio subrogado y 106 millones de provisiones de pasivo a largo plazo.</a:t>
            </a:r>
          </a:p>
          <a:p>
            <a:pPr algn="just"/>
            <a:endParaRPr lang="es-MX" dirty="0"/>
          </a:p>
        </p:txBody>
      </p:sp>
      <p:sp>
        <p:nvSpPr>
          <p:cNvPr id="9" name="6 CuadroTexto">
            <a:extLst>
              <a:ext uri="{FF2B5EF4-FFF2-40B4-BE49-F238E27FC236}">
                <a16:creationId xmlns:a16="http://schemas.microsoft.com/office/drawing/2014/main" id="{EC9D7A56-752A-4181-ADF6-52DC64D7B3C0}"/>
              </a:ext>
            </a:extLst>
          </p:cNvPr>
          <p:cNvSpPr txBox="1"/>
          <p:nvPr/>
        </p:nvSpPr>
        <p:spPr>
          <a:xfrm>
            <a:off x="808383" y="6157233"/>
            <a:ext cx="8201786" cy="615553"/>
          </a:xfrm>
          <a:prstGeom prst="rect">
            <a:avLst/>
          </a:prstGeom>
          <a:noFill/>
        </p:spPr>
        <p:txBody>
          <a:bodyPr wrap="square" rtlCol="0">
            <a:spAutoFit/>
          </a:bodyPr>
          <a:lstStyle/>
          <a:p>
            <a:pPr marL="285750" indent="-285750" algn="just">
              <a:buBlip>
                <a:blip r:embed="rId2"/>
              </a:buBlip>
            </a:pPr>
            <a:r>
              <a:rPr lang="es-MX" sz="1200" dirty="0">
                <a:solidFill>
                  <a:schemeClr val="bg2">
                    <a:lumMod val="50000"/>
                  </a:schemeClr>
                </a:solidFill>
                <a:cs typeface="Arial" pitchFamily="34" charset="0"/>
              </a:rPr>
              <a:t>C</a:t>
            </a:r>
            <a:r>
              <a:rPr lang="es-MX" sz="1100" dirty="0">
                <a:solidFill>
                  <a:schemeClr val="bg2">
                    <a:lumMod val="50000"/>
                  </a:schemeClr>
                </a:solidFill>
                <a:cs typeface="Arial" pitchFamily="34" charset="0"/>
              </a:rPr>
              <a:t>on fundamento en el Artículo 153, Fracción XI, de la Ley del Instituto de Pensiones del Estado de Jalisco, se pone a la consideración del Consejo Directivo la </a:t>
            </a:r>
            <a:r>
              <a:rPr lang="es-MX" sz="1100" i="1" dirty="0">
                <a:solidFill>
                  <a:schemeClr val="bg2">
                    <a:lumMod val="50000"/>
                  </a:schemeClr>
                </a:solidFill>
                <a:cs typeface="Arial" pitchFamily="34" charset="0"/>
              </a:rPr>
              <a:t>aprobación de los Estados Financieros </a:t>
            </a:r>
            <a:r>
              <a:rPr lang="es-MX" sz="1100" dirty="0">
                <a:solidFill>
                  <a:schemeClr val="bg2">
                    <a:lumMod val="50000"/>
                  </a:schemeClr>
                </a:solidFill>
                <a:cs typeface="Arial" pitchFamily="34" charset="0"/>
              </a:rPr>
              <a:t>al mes de septiembre 2021.</a:t>
            </a:r>
            <a:endParaRPr lang="es-MX" sz="1100" i="1" dirty="0">
              <a:solidFill>
                <a:schemeClr val="bg2">
                  <a:lumMod val="50000"/>
                </a:schemeClr>
              </a:solidFill>
              <a:cs typeface="Arial" pitchFamily="34" charset="0"/>
            </a:endParaRPr>
          </a:p>
        </p:txBody>
      </p:sp>
    </p:spTree>
    <p:extLst>
      <p:ext uri="{BB962C8B-B14F-4D97-AF65-F5344CB8AC3E}">
        <p14:creationId xmlns:p14="http://schemas.microsoft.com/office/powerpoint/2010/main" val="2589873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90321" y="2480596"/>
            <a:ext cx="6084142" cy="1470025"/>
          </a:xfrm>
        </p:spPr>
        <p:txBody>
          <a:bodyPr vert="horz" lIns="91440" tIns="45720" rIns="91440" bIns="45720" rtlCol="0" anchor="ctr">
            <a:noAutofit/>
          </a:bodyPr>
          <a:lstStyle/>
          <a:p>
            <a:r>
              <a:rPr lang="es-MX" sz="2800" dirty="0">
                <a:solidFill>
                  <a:schemeClr val="accent1">
                    <a:lumMod val="50000"/>
                  </a:schemeClr>
                </a:solidFill>
              </a:rPr>
              <a:t>6. Reporte Informativo del Avance Presupuestal y de Préstamos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1039948" y="3652209"/>
            <a:ext cx="4184887" cy="596823"/>
          </a:xfrm>
        </p:spPr>
        <p:txBody>
          <a:bodyPr>
            <a:normAutofit/>
          </a:bodyPr>
          <a:lstStyle/>
          <a:p>
            <a:r>
              <a:rPr lang="es-MX" sz="2000" b="1" dirty="0"/>
              <a:t>Septiembre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769270" y="5637170"/>
            <a:ext cx="8105867"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3"/>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seis del orden del día, el Director General del Instituto de Pensiones del Estado de Jalisco, Héctor Pizano Ramos, con fundamento en lo establecido en el artículo 154 fracción XVIII de la Ley del Instituto de Pensiones del Estado de Jalisco, presenta el </a:t>
            </a:r>
            <a:r>
              <a:rPr kumimoji="0" lang="es-MX" sz="1200" b="0" i="1" u="none" strike="noStrike" kern="1200" cap="none" spc="0" normalizeH="0" baseline="0" noProof="0" dirty="0">
                <a:ln>
                  <a:noFill/>
                </a:ln>
                <a:solidFill>
                  <a:schemeClr val="bg2">
                    <a:lumMod val="50000"/>
                  </a:schemeClr>
                </a:solidFill>
                <a:effectLst/>
                <a:uLnTx/>
                <a:uFillTx/>
                <a:latin typeface="Prompt ExtraLight"/>
                <a:ea typeface="+mn-ea"/>
                <a:cs typeface="+mn-cs"/>
              </a:rPr>
              <a:t>Reporte del Avance Presupuestal y de Préstamos </a:t>
            </a:r>
            <a:r>
              <a:rPr kumimoji="0" lang="es-MX" sz="1200" b="0" i="0" u="none" strike="noStrike" kern="1200" cap="none" spc="0" normalizeH="0" baseline="0" noProof="0" dirty="0">
                <a:ln>
                  <a:noFill/>
                </a:ln>
                <a:solidFill>
                  <a:schemeClr val="bg2">
                    <a:lumMod val="50000"/>
                  </a:schemeClr>
                </a:solidFill>
                <a:effectLst/>
                <a:uLnTx/>
                <a:uFillTx/>
                <a:latin typeface="Prompt ExtraLight"/>
                <a:ea typeface="+mn-ea"/>
                <a:cs typeface="+mn-cs"/>
              </a:rPr>
              <a:t>al mes de septiembre 2021, conforme al siguiente reporte:</a:t>
            </a:r>
          </a:p>
        </p:txBody>
      </p:sp>
    </p:spTree>
    <p:extLst>
      <p:ext uri="{BB962C8B-B14F-4D97-AF65-F5344CB8AC3E}">
        <p14:creationId xmlns:p14="http://schemas.microsoft.com/office/powerpoint/2010/main" val="697042919"/>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Septiembre 2021</a:t>
            </a:r>
          </a:p>
        </p:txBody>
      </p:sp>
      <p:pic>
        <p:nvPicPr>
          <p:cNvPr id="9" name="Imagen 8">
            <a:extLst>
              <a:ext uri="{FF2B5EF4-FFF2-40B4-BE49-F238E27FC236}">
                <a16:creationId xmlns:a16="http://schemas.microsoft.com/office/drawing/2014/main" id="{8A677103-8AE2-4B7A-9AB1-4D5C774D093D}"/>
              </a:ext>
            </a:extLst>
          </p:cNvPr>
          <p:cNvPicPr>
            <a:picLocks noChangeAspect="1"/>
          </p:cNvPicPr>
          <p:nvPr/>
        </p:nvPicPr>
        <p:blipFill>
          <a:blip r:embed="rId2"/>
          <a:stretch>
            <a:fillRect/>
          </a:stretch>
        </p:blipFill>
        <p:spPr>
          <a:xfrm>
            <a:off x="113661" y="789599"/>
            <a:ext cx="8898008" cy="2279525"/>
          </a:xfrm>
          <a:prstGeom prst="rect">
            <a:avLst/>
          </a:prstGeom>
        </p:spPr>
      </p:pic>
      <p:pic>
        <p:nvPicPr>
          <p:cNvPr id="11" name="Imagen 10">
            <a:extLst>
              <a:ext uri="{FF2B5EF4-FFF2-40B4-BE49-F238E27FC236}">
                <a16:creationId xmlns:a16="http://schemas.microsoft.com/office/drawing/2014/main" id="{F8BB694D-6BCC-40FE-9C23-1F7D15CC266E}"/>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330051" y="3082855"/>
            <a:ext cx="6483898" cy="3464468"/>
          </a:xfrm>
          <a:prstGeom prst="rect">
            <a:avLst/>
          </a:prstGeom>
        </p:spPr>
      </p:pic>
    </p:spTree>
    <p:extLst>
      <p:ext uri="{BB962C8B-B14F-4D97-AF65-F5344CB8AC3E}">
        <p14:creationId xmlns:p14="http://schemas.microsoft.com/office/powerpoint/2010/main" val="32930294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374882"/>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Septiembre 2021</a:t>
            </a:r>
          </a:p>
        </p:txBody>
      </p:sp>
      <p:pic>
        <p:nvPicPr>
          <p:cNvPr id="10" name="Imagen 9">
            <a:extLst>
              <a:ext uri="{FF2B5EF4-FFF2-40B4-BE49-F238E27FC236}">
                <a16:creationId xmlns:a16="http://schemas.microsoft.com/office/drawing/2014/main" id="{4E848FB0-6D14-42F4-ADE2-1D57FB6EE5FC}"/>
              </a:ext>
            </a:extLst>
          </p:cNvPr>
          <p:cNvPicPr>
            <a:picLocks noChangeAspect="1"/>
          </p:cNvPicPr>
          <p:nvPr/>
        </p:nvPicPr>
        <p:blipFill>
          <a:blip r:embed="rId2"/>
          <a:stretch>
            <a:fillRect/>
          </a:stretch>
        </p:blipFill>
        <p:spPr>
          <a:xfrm>
            <a:off x="103587" y="789600"/>
            <a:ext cx="8936826" cy="4723960"/>
          </a:xfrm>
          <a:prstGeom prst="rect">
            <a:avLst/>
          </a:prstGeom>
        </p:spPr>
      </p:pic>
    </p:spTree>
    <p:extLst>
      <p:ext uri="{BB962C8B-B14F-4D97-AF65-F5344CB8AC3E}">
        <p14:creationId xmlns:p14="http://schemas.microsoft.com/office/powerpoint/2010/main" val="16978596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42B5CC02-7732-448F-9A4E-158931359640}"/>
              </a:ext>
            </a:extLst>
          </p:cNvPr>
          <p:cNvSpPr>
            <a:spLocks noGrp="1"/>
          </p:cNvSpPr>
          <p:nvPr>
            <p:ph type="body" sz="quarter" idx="4294967295"/>
          </p:nvPr>
        </p:nvSpPr>
        <p:spPr>
          <a:xfrm>
            <a:off x="119270" y="599290"/>
            <a:ext cx="8852452" cy="5888735"/>
          </a:xfrm>
        </p:spPr>
        <p:txBody>
          <a:bodyPr>
            <a:normAutofit/>
          </a:bodyPr>
          <a:lstStyle/>
          <a:p>
            <a:pPr marL="457135" indent="-457135" algn="just" eaLnBrk="0" hangingPunct="0">
              <a:lnSpc>
                <a:spcPct val="250000"/>
              </a:lnSpc>
              <a:spcBef>
                <a:spcPts val="0"/>
              </a:spcBef>
              <a:spcAft>
                <a:spcPct val="20000"/>
              </a:spcAft>
              <a:buFontTx/>
              <a:buAutoNum type="arabicPeriod"/>
              <a:defRPr/>
            </a:pPr>
            <a:r>
              <a:rPr lang="es-MX" sz="1000" dirty="0"/>
              <a:t>Lista de asistencia y declaración de quórum.</a:t>
            </a:r>
          </a:p>
          <a:p>
            <a:pPr marL="457135" indent="-457135" algn="just" eaLnBrk="0" hangingPunct="0">
              <a:lnSpc>
                <a:spcPct val="250000"/>
              </a:lnSpc>
              <a:spcBef>
                <a:spcPts val="0"/>
              </a:spcBef>
              <a:spcAft>
                <a:spcPct val="20000"/>
              </a:spcAft>
              <a:buFontTx/>
              <a:buAutoNum type="arabicPeriod"/>
              <a:defRPr/>
            </a:pPr>
            <a:r>
              <a:rPr lang="es-MX" sz="1000" dirty="0"/>
              <a:t>Lectura y Aprobación del Orden del Día.</a:t>
            </a:r>
          </a:p>
          <a:p>
            <a:pPr marL="457135" indent="-457135" algn="just" eaLnBrk="0" hangingPunct="0">
              <a:lnSpc>
                <a:spcPct val="250000"/>
              </a:lnSpc>
              <a:spcBef>
                <a:spcPts val="0"/>
              </a:spcBef>
              <a:spcAft>
                <a:spcPct val="20000"/>
              </a:spcAft>
              <a:buFontTx/>
              <a:buAutoNum type="arabicPeriod"/>
              <a:defRPr/>
            </a:pPr>
            <a:r>
              <a:rPr lang="es-MX" sz="1000" dirty="0">
                <a:hlinkClick r:id="rId2" action="ppaction://hlinksldjump">
                  <a:extLst>
                    <a:ext uri="{A12FA001-AC4F-418D-AE19-62706E023703}">
                      <ahyp:hlinkClr xmlns:ahyp="http://schemas.microsoft.com/office/drawing/2018/hyperlinkcolor" val="tx"/>
                    </a:ext>
                  </a:extLst>
                </a:hlinkClick>
              </a:rPr>
              <a:t>Informe y Presentación del Director General de Servicios Médicos conforme Artículo 154. Fracción XX. De la Ley del Instituto de Pensiones del Estado de Jalisco.</a:t>
            </a:r>
            <a:endParaRPr lang="es-MX" sz="1000" dirty="0"/>
          </a:p>
          <a:p>
            <a:pPr marL="457135" indent="-457135" algn="just" eaLnBrk="0" hangingPunct="0">
              <a:lnSpc>
                <a:spcPct val="250000"/>
              </a:lnSpc>
              <a:spcBef>
                <a:spcPts val="0"/>
              </a:spcBef>
              <a:spcAft>
                <a:spcPct val="20000"/>
              </a:spcAft>
              <a:buFontTx/>
              <a:buAutoNum type="arabicPeriod"/>
              <a:defRPr/>
            </a:pPr>
            <a:r>
              <a:rPr lang="es-MX" sz="900" dirty="0">
                <a:hlinkClick r:id="rId3" action="ppaction://hlinksldjump">
                  <a:extLst>
                    <a:ext uri="{A12FA001-AC4F-418D-AE19-62706E023703}">
                      <ahyp:hlinkClr xmlns:ahyp="http://schemas.microsoft.com/office/drawing/2018/hyperlinkcolor" val="tx"/>
                    </a:ext>
                  </a:extLst>
                </a:hlinkClick>
              </a:rPr>
              <a:t>Discusión y en su caso Aprobación de Cuadro de Pensionados efectos noviembre 2021.</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4" action="ppaction://hlinksldjump">
                  <a:extLst>
                    <a:ext uri="{A12FA001-AC4F-418D-AE19-62706E023703}">
                      <ahyp:hlinkClr xmlns:ahyp="http://schemas.microsoft.com/office/drawing/2018/hyperlinkcolor" val="tx"/>
                    </a:ext>
                  </a:extLst>
                </a:hlinkClick>
              </a:rPr>
              <a:t>Discusión y en su caso Aprobación de los Estados Financieros a septiembre de 2021.</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5" action="ppaction://hlinksldjump">
                  <a:extLst>
                    <a:ext uri="{A12FA001-AC4F-418D-AE19-62706E023703}">
                      <ahyp:hlinkClr xmlns:ahyp="http://schemas.microsoft.com/office/drawing/2018/hyperlinkcolor" val="tx"/>
                    </a:ext>
                  </a:extLst>
                </a:hlinkClick>
              </a:rPr>
              <a:t>Reporte Informativo del Avance Presupuestal y de Préstamos a septiembre 2021</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6" action="ppaction://hlinksldjump">
                  <a:extLst>
                    <a:ext uri="{A12FA001-AC4F-418D-AE19-62706E023703}">
                      <ahyp:hlinkClr xmlns:ahyp="http://schemas.microsoft.com/office/drawing/2018/hyperlinkcolor" val="tx"/>
                    </a:ext>
                  </a:extLst>
                </a:hlinkClick>
              </a:rPr>
              <a:t>Reporte Informativo de la Expectativa de Cierre y Proyección Presupuestal 2021-2022.</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7" action="ppaction://hlinksldjump">
                  <a:extLst>
                    <a:ext uri="{A12FA001-AC4F-418D-AE19-62706E023703}">
                      <ahyp:hlinkClr xmlns:ahyp="http://schemas.microsoft.com/office/drawing/2018/hyperlinkcolor" val="tx"/>
                    </a:ext>
                  </a:extLst>
                </a:hlinkClick>
              </a:rPr>
              <a:t>Reporte Informativo de la Cartera de Inversiones a septiembre de 2021.</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8" action="ppaction://hlinksldjump">
                  <a:extLst>
                    <a:ext uri="{A12FA001-AC4F-418D-AE19-62706E023703}">
                      <ahyp:hlinkClr xmlns:ahyp="http://schemas.microsoft.com/office/drawing/2018/hyperlinkcolor" val="tx"/>
                    </a:ext>
                  </a:extLst>
                </a:hlinkClick>
              </a:rPr>
              <a:t>Reporte Informativo de Adeudos de Entidades Públicas Patronales septiembre 2021</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9" action="ppaction://hlinksldjump"/>
              </a:rPr>
              <a:t>Discusión y en su caso Aprobación del Manual de Operación del Sistema Institucional de Archivos del Instituto de Pensiones del Estado de Jalisco.</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10" action="ppaction://hlinksldjump">
                  <a:extLst>
                    <a:ext uri="{A12FA001-AC4F-418D-AE19-62706E023703}">
                      <ahyp:hlinkClr xmlns:ahyp="http://schemas.microsoft.com/office/drawing/2018/hyperlinkcolor" val="tx"/>
                    </a:ext>
                  </a:extLst>
                </a:hlinkClick>
              </a:rPr>
              <a:t>Discusión y en su caso Aprobación del Anteproyecto de Plan Anual de Adquisiciones 2022 del Instituto de Pensiones del Estado de Jalisco.</a:t>
            </a:r>
            <a:endParaRPr lang="es-MX" sz="900" dirty="0"/>
          </a:p>
          <a:p>
            <a:pPr marL="457135" indent="-457135" algn="just" eaLnBrk="0" hangingPunct="0">
              <a:lnSpc>
                <a:spcPct val="250000"/>
              </a:lnSpc>
              <a:spcBef>
                <a:spcPts val="0"/>
              </a:spcBef>
              <a:spcAft>
                <a:spcPct val="20000"/>
              </a:spcAft>
              <a:buFontTx/>
              <a:buAutoNum type="arabicPeriod"/>
              <a:defRPr/>
            </a:pPr>
            <a:r>
              <a:rPr lang="es-MX" sz="900" dirty="0">
                <a:hlinkClick r:id="rId11" action="ppaction://hlinksldjump">
                  <a:extLst>
                    <a:ext uri="{A12FA001-AC4F-418D-AE19-62706E023703}">
                      <ahyp:hlinkClr xmlns:ahyp="http://schemas.microsoft.com/office/drawing/2018/hyperlinkcolor" val="tx"/>
                    </a:ext>
                  </a:extLst>
                </a:hlinkClick>
              </a:rPr>
              <a:t>Asuntos Varios.</a:t>
            </a:r>
            <a:endParaRPr lang="es-MX" sz="900" dirty="0"/>
          </a:p>
          <a:p>
            <a:pPr marL="914324" lvl="1" indent="-457135" algn="just" eaLnBrk="0" hangingPunct="0">
              <a:lnSpc>
                <a:spcPct val="250000"/>
              </a:lnSpc>
              <a:spcBef>
                <a:spcPts val="0"/>
              </a:spcBef>
              <a:spcAft>
                <a:spcPct val="20000"/>
              </a:spcAft>
              <a:buFontTx/>
              <a:buAutoNum type="arabicPeriod"/>
              <a:defRPr/>
            </a:pPr>
            <a:r>
              <a:rPr lang="es-MX" sz="800" dirty="0"/>
              <a:t>Modificación a la Enajenación de las Parcela Autorizado en Sesión Ordinaria 08/2021 del Predio denominado El Nabo- Querétaro</a:t>
            </a:r>
          </a:p>
        </p:txBody>
      </p:sp>
      <p:sp>
        <p:nvSpPr>
          <p:cNvPr id="3" name="Marcador de número de diapositiva 2">
            <a:extLst>
              <a:ext uri="{FF2B5EF4-FFF2-40B4-BE49-F238E27FC236}">
                <a16:creationId xmlns:a16="http://schemas.microsoft.com/office/drawing/2014/main" id="{9DEA35E2-A2AA-4DB0-84D5-AB221FC554CF}"/>
              </a:ext>
            </a:extLst>
          </p:cNvPr>
          <p:cNvSpPr>
            <a:spLocks noGrp="1"/>
          </p:cNvSpPr>
          <p:nvPr>
            <p:ph type="sldNum" sz="quarter" idx="4"/>
          </p:nvPr>
        </p:nvSpPr>
        <p:spPr>
          <a:xfrm>
            <a:off x="7010400" y="6492875"/>
            <a:ext cx="2133600" cy="365125"/>
          </a:xfrm>
        </p:spPr>
        <p:txBody>
          <a:bodyPr/>
          <a:lstStyle/>
          <a:p>
            <a:fld id="{08DCC1CA-BC64-9342-9FC6-0A703FD15379}" type="slidenum">
              <a:rPr lang="en-US" sz="1100" smtClean="0">
                <a:solidFill>
                  <a:schemeClr val="bg1"/>
                </a:solidFill>
              </a:rPr>
              <a:pPr/>
              <a:t>2</a:t>
            </a:fld>
            <a:endParaRPr lang="en-US" sz="1100" dirty="0">
              <a:solidFill>
                <a:schemeClr val="bg1"/>
              </a:solidFill>
            </a:endParaRPr>
          </a:p>
        </p:txBody>
      </p:sp>
      <p:sp>
        <p:nvSpPr>
          <p:cNvPr id="4" name="Título 3">
            <a:extLst>
              <a:ext uri="{FF2B5EF4-FFF2-40B4-BE49-F238E27FC236}">
                <a16:creationId xmlns:a16="http://schemas.microsoft.com/office/drawing/2014/main" id="{74E83625-C8F1-40E8-8B04-38ADC7B2DEC7}"/>
              </a:ext>
            </a:extLst>
          </p:cNvPr>
          <p:cNvSpPr>
            <a:spLocks noGrp="1"/>
          </p:cNvSpPr>
          <p:nvPr>
            <p:ph type="title"/>
          </p:nvPr>
        </p:nvSpPr>
        <p:spPr>
          <a:xfrm>
            <a:off x="1689100" y="7184"/>
            <a:ext cx="6997698" cy="592106"/>
          </a:xfrm>
          <a:prstGeom prst="rect">
            <a:avLst/>
          </a:prstGeom>
        </p:spPr>
        <p:txBody>
          <a:bodyPr/>
          <a:lstStyle/>
          <a:p>
            <a:r>
              <a:rPr lang="es-MX" sz="2400" dirty="0"/>
              <a:t>ORDEN DEL DÍA 10/2021</a:t>
            </a:r>
          </a:p>
        </p:txBody>
      </p:sp>
      <p:sp>
        <p:nvSpPr>
          <p:cNvPr id="5" name="Marcador de pie de página 4">
            <a:extLst>
              <a:ext uri="{FF2B5EF4-FFF2-40B4-BE49-F238E27FC236}">
                <a16:creationId xmlns:a16="http://schemas.microsoft.com/office/drawing/2014/main" id="{5EBA282A-73AA-4511-B3F0-0CC38116D046}"/>
              </a:ext>
            </a:extLst>
          </p:cNvPr>
          <p:cNvSpPr>
            <a:spLocks noGrp="1"/>
          </p:cNvSpPr>
          <p:nvPr>
            <p:ph type="ftr" sz="quarter" idx="3"/>
          </p:nvPr>
        </p:nvSpPr>
        <p:spPr>
          <a:xfrm>
            <a:off x="2717866" y="6488026"/>
            <a:ext cx="3708267" cy="365125"/>
          </a:xfrm>
        </p:spPr>
        <p:txBody>
          <a:bodyPr/>
          <a:lstStyle/>
          <a:p>
            <a:r>
              <a:rPr lang="es-MX" dirty="0"/>
              <a:t>Sesión Ordinaria 10/2021 del 28 de Octubre de 2021</a:t>
            </a:r>
          </a:p>
        </p:txBody>
      </p:sp>
    </p:spTree>
    <p:extLst>
      <p:ext uri="{BB962C8B-B14F-4D97-AF65-F5344CB8AC3E}">
        <p14:creationId xmlns:p14="http://schemas.microsoft.com/office/powerpoint/2010/main" val="41635761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1686625" y="409369"/>
            <a:ext cx="6919650" cy="338554"/>
          </a:xfrm>
          <a:prstGeom prst="rect">
            <a:avLst/>
          </a:prstGeom>
          <a:noFill/>
        </p:spPr>
        <p:txBody>
          <a:bodyPr wrap="square">
            <a:spAutoFit/>
          </a:bodyPr>
          <a:lstStyle/>
          <a:p>
            <a:pPr algn="r"/>
            <a:r>
              <a:rPr lang="es-MX" sz="1600" dirty="0">
                <a:solidFill>
                  <a:schemeClr val="accent1">
                    <a:lumMod val="50000"/>
                  </a:schemeClr>
                </a:solidFill>
                <a:latin typeface="+mn-lt"/>
              </a:rPr>
              <a:t>Recuperación de Capital 2021</a:t>
            </a:r>
          </a:p>
        </p:txBody>
      </p:sp>
      <p:pic>
        <p:nvPicPr>
          <p:cNvPr id="9" name="Imagen 8">
            <a:extLst>
              <a:ext uri="{FF2B5EF4-FFF2-40B4-BE49-F238E27FC236}">
                <a16:creationId xmlns:a16="http://schemas.microsoft.com/office/drawing/2014/main" id="{1042585C-2F51-4C76-BD2B-DAB2786A947A}"/>
              </a:ext>
            </a:extLst>
          </p:cNvPr>
          <p:cNvPicPr>
            <a:picLocks noChangeAspect="1"/>
          </p:cNvPicPr>
          <p:nvPr/>
        </p:nvPicPr>
        <p:blipFill>
          <a:blip r:embed="rId2">
            <a:clrChange>
              <a:clrFrom>
                <a:srgbClr val="F2F2F2"/>
              </a:clrFrom>
              <a:clrTo>
                <a:srgbClr val="F2F2F2">
                  <a:alpha val="0"/>
                </a:srgbClr>
              </a:clrTo>
            </a:clrChange>
          </a:blip>
          <a:stretch>
            <a:fillRect/>
          </a:stretch>
        </p:blipFill>
        <p:spPr>
          <a:xfrm>
            <a:off x="145675" y="789600"/>
            <a:ext cx="8729462" cy="2433434"/>
          </a:xfrm>
          <a:prstGeom prst="rect">
            <a:avLst/>
          </a:prstGeom>
        </p:spPr>
      </p:pic>
      <p:pic>
        <p:nvPicPr>
          <p:cNvPr id="12" name="Imagen 11">
            <a:extLst>
              <a:ext uri="{FF2B5EF4-FFF2-40B4-BE49-F238E27FC236}">
                <a16:creationId xmlns:a16="http://schemas.microsoft.com/office/drawing/2014/main" id="{F79183F9-6CDC-462E-96F6-5962E1595DE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991327" y="3223034"/>
            <a:ext cx="7161346" cy="3413156"/>
          </a:xfrm>
          <a:prstGeom prst="rect">
            <a:avLst/>
          </a:prstGeom>
        </p:spPr>
      </p:pic>
    </p:spTree>
    <p:extLst>
      <p:ext uri="{BB962C8B-B14F-4D97-AF65-F5344CB8AC3E}">
        <p14:creationId xmlns:p14="http://schemas.microsoft.com/office/powerpoint/2010/main" val="34488500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272420" y="407945"/>
            <a:ext cx="6584361" cy="584775"/>
          </a:xfrm>
          <a:prstGeom prst="rect">
            <a:avLst/>
          </a:prstGeom>
          <a:noFill/>
        </p:spPr>
        <p:txBody>
          <a:bodyPr wrap="square">
            <a:spAutoFit/>
          </a:bodyPr>
          <a:lstStyle/>
          <a:p>
            <a:pPr algn="r"/>
            <a:r>
              <a:rPr lang="es-MX" sz="1600" dirty="0">
                <a:solidFill>
                  <a:schemeClr val="accent1">
                    <a:lumMod val="50000"/>
                  </a:schemeClr>
                </a:solidFill>
                <a:latin typeface="+mn-lt"/>
              </a:rPr>
              <a:t>Comparativa de Ingresos y Recuperación de Capital Septiembre (2019, 2020 y 2021)</a:t>
            </a:r>
          </a:p>
        </p:txBody>
      </p:sp>
      <p:pic>
        <p:nvPicPr>
          <p:cNvPr id="10" name="Imagen 9">
            <a:extLst>
              <a:ext uri="{FF2B5EF4-FFF2-40B4-BE49-F238E27FC236}">
                <a16:creationId xmlns:a16="http://schemas.microsoft.com/office/drawing/2014/main" id="{0665BF52-7520-4C7D-8C4C-FE562E302233}"/>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0860" y="992720"/>
            <a:ext cx="9002280" cy="4656642"/>
          </a:xfrm>
          <a:prstGeom prst="rect">
            <a:avLst/>
          </a:prstGeom>
        </p:spPr>
      </p:pic>
    </p:spTree>
    <p:extLst>
      <p:ext uri="{BB962C8B-B14F-4D97-AF65-F5344CB8AC3E}">
        <p14:creationId xmlns:p14="http://schemas.microsoft.com/office/powerpoint/2010/main" val="9391593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49196" y="407945"/>
            <a:ext cx="6307585"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Acumulados a Septiembre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92536" y="820584"/>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Capítulo</a:t>
            </a:r>
          </a:p>
        </p:txBody>
      </p:sp>
      <p:pic>
        <p:nvPicPr>
          <p:cNvPr id="9" name="Imagen 8">
            <a:extLst>
              <a:ext uri="{FF2B5EF4-FFF2-40B4-BE49-F238E27FC236}">
                <a16:creationId xmlns:a16="http://schemas.microsoft.com/office/drawing/2014/main" id="{096A5340-FD1C-41E0-87FF-5839A6A8B1E6}"/>
              </a:ext>
            </a:extLst>
          </p:cNvPr>
          <p:cNvPicPr>
            <a:picLocks noChangeAspect="1"/>
          </p:cNvPicPr>
          <p:nvPr/>
        </p:nvPicPr>
        <p:blipFill>
          <a:blip r:embed="rId2"/>
          <a:stretch>
            <a:fillRect/>
          </a:stretch>
        </p:blipFill>
        <p:spPr>
          <a:xfrm>
            <a:off x="60021" y="1171255"/>
            <a:ext cx="9071280" cy="1300341"/>
          </a:xfrm>
          <a:prstGeom prst="rect">
            <a:avLst/>
          </a:prstGeom>
        </p:spPr>
      </p:pic>
      <p:graphicFrame>
        <p:nvGraphicFramePr>
          <p:cNvPr id="12" name="Gráfico 11">
            <a:extLst>
              <a:ext uri="{FF2B5EF4-FFF2-40B4-BE49-F238E27FC236}">
                <a16:creationId xmlns:a16="http://schemas.microsoft.com/office/drawing/2014/main" id="{3A8CC3C0-0FF0-4717-98C2-32A995AC1B4E}"/>
              </a:ext>
            </a:extLst>
          </p:cNvPr>
          <p:cNvGraphicFramePr>
            <a:graphicFrameLocks/>
          </p:cNvGraphicFramePr>
          <p:nvPr>
            <p:extLst>
              <p:ext uri="{D42A27DB-BD31-4B8C-83A1-F6EECF244321}">
                <p14:modId xmlns:p14="http://schemas.microsoft.com/office/powerpoint/2010/main" val="3333706798"/>
              </p:ext>
            </p:extLst>
          </p:nvPr>
        </p:nvGraphicFramePr>
        <p:xfrm>
          <a:off x="1816689" y="2853251"/>
          <a:ext cx="5757333" cy="310620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8909800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2567552" y="407945"/>
            <a:ext cx="6307585"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Acumulados a Septiembre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66178" y="869610"/>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Unidad Responsable</a:t>
            </a:r>
          </a:p>
        </p:txBody>
      </p:sp>
      <p:pic>
        <p:nvPicPr>
          <p:cNvPr id="10" name="Imagen 9">
            <a:extLst>
              <a:ext uri="{FF2B5EF4-FFF2-40B4-BE49-F238E27FC236}">
                <a16:creationId xmlns:a16="http://schemas.microsoft.com/office/drawing/2014/main" id="{5C675FF2-C5D1-4548-BE90-FDE03A8DE3FA}"/>
              </a:ext>
            </a:extLst>
          </p:cNvPr>
          <p:cNvPicPr>
            <a:picLocks noChangeAspect="1"/>
          </p:cNvPicPr>
          <p:nvPr/>
        </p:nvPicPr>
        <p:blipFill>
          <a:blip r:embed="rId2"/>
          <a:stretch>
            <a:fillRect/>
          </a:stretch>
        </p:blipFill>
        <p:spPr>
          <a:xfrm>
            <a:off x="48821" y="1282821"/>
            <a:ext cx="9046358" cy="1960549"/>
          </a:xfrm>
          <a:prstGeom prst="rect">
            <a:avLst/>
          </a:prstGeom>
        </p:spPr>
      </p:pic>
    </p:spTree>
    <p:extLst>
      <p:ext uri="{BB962C8B-B14F-4D97-AF65-F5344CB8AC3E}">
        <p14:creationId xmlns:p14="http://schemas.microsoft.com/office/powerpoint/2010/main" val="16726006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360686" y="407945"/>
            <a:ext cx="5245589"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t>
            </a:r>
            <a:r>
              <a:rPr lang="es-MX" sz="1600" dirty="0">
                <a:solidFill>
                  <a:schemeClr val="accent1">
                    <a:lumMod val="50000"/>
                  </a:schemeClr>
                </a:solidFill>
              </a:rPr>
              <a:t>Septiembre</a:t>
            </a:r>
            <a:r>
              <a:rPr lang="es-MX" sz="1600" dirty="0">
                <a:solidFill>
                  <a:schemeClr val="accent1">
                    <a:lumMod val="50000"/>
                  </a:schemeClr>
                </a:solidFill>
                <a:latin typeface="+mn-lt"/>
              </a:rPr>
              <a:t>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66178" y="869610"/>
            <a:ext cx="6307585" cy="338554"/>
          </a:xfrm>
          <a:prstGeom prst="rect">
            <a:avLst/>
          </a:prstGeom>
          <a:noFill/>
        </p:spPr>
        <p:txBody>
          <a:bodyPr wrap="square">
            <a:spAutoFit/>
          </a:bodyPr>
          <a:lstStyle/>
          <a:p>
            <a:r>
              <a:rPr lang="es-MX" sz="1600" dirty="0">
                <a:solidFill>
                  <a:schemeClr val="accent1">
                    <a:lumMod val="50000"/>
                  </a:schemeClr>
                </a:solidFill>
                <a:latin typeface="+mn-lt"/>
              </a:rPr>
              <a:t>Reporte por Unidad Responsable</a:t>
            </a:r>
          </a:p>
        </p:txBody>
      </p:sp>
      <p:graphicFrame>
        <p:nvGraphicFramePr>
          <p:cNvPr id="9" name="Gráfico 8">
            <a:extLst>
              <a:ext uri="{FF2B5EF4-FFF2-40B4-BE49-F238E27FC236}">
                <a16:creationId xmlns:a16="http://schemas.microsoft.com/office/drawing/2014/main" id="{70AB244B-F8E1-4D5F-A6A5-FB61E4D71CE7}"/>
              </a:ext>
            </a:extLst>
          </p:cNvPr>
          <p:cNvGraphicFramePr>
            <a:graphicFrameLocks/>
          </p:cNvGraphicFramePr>
          <p:nvPr>
            <p:extLst>
              <p:ext uri="{D42A27DB-BD31-4B8C-83A1-F6EECF244321}">
                <p14:modId xmlns:p14="http://schemas.microsoft.com/office/powerpoint/2010/main" val="999284667"/>
              </p:ext>
            </p:extLst>
          </p:nvPr>
        </p:nvGraphicFramePr>
        <p:xfrm>
          <a:off x="513306" y="1208164"/>
          <a:ext cx="8117388" cy="500060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37144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a:t>
            </a:r>
            <a:r>
              <a:rPr kumimoji="0" lang="es-MX" sz="2400" b="1" i="0" u="none" strike="noStrike" kern="1200" cap="none" spc="0" normalizeH="0" baseline="0" noProof="0" dirty="0">
                <a:ln>
                  <a:noFill/>
                </a:ln>
                <a:solidFill>
                  <a:schemeClr val="accent1">
                    <a:lumMod val="50000"/>
                  </a:schemeClr>
                </a:solidFill>
                <a:effectLst/>
                <a:uLnTx/>
                <a:uFillTx/>
                <a:ea typeface="+mj-ea"/>
                <a:cs typeface="+mj-cs"/>
              </a:rPr>
              <a:t> del Avance Presupuestal</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3290555" y="442612"/>
            <a:ext cx="5390444" cy="584775"/>
          </a:xfrm>
          <a:prstGeom prst="rect">
            <a:avLst/>
          </a:prstGeom>
          <a:noFill/>
        </p:spPr>
        <p:txBody>
          <a:bodyPr wrap="square">
            <a:spAutoFit/>
          </a:bodyPr>
          <a:lstStyle/>
          <a:p>
            <a:pPr algn="r"/>
            <a:r>
              <a:rPr lang="es-MX" sz="1600" dirty="0">
                <a:solidFill>
                  <a:schemeClr val="accent1">
                    <a:lumMod val="50000"/>
                  </a:schemeClr>
                </a:solidFill>
                <a:latin typeface="+mn-lt"/>
              </a:rPr>
              <a:t>Egresos Presupuestales del Egreso a Septiembre 2021</a:t>
            </a:r>
          </a:p>
        </p:txBody>
      </p:sp>
      <p:sp>
        <p:nvSpPr>
          <p:cNvPr id="16" name="CuadroTexto 15">
            <a:extLst>
              <a:ext uri="{FF2B5EF4-FFF2-40B4-BE49-F238E27FC236}">
                <a16:creationId xmlns:a16="http://schemas.microsoft.com/office/drawing/2014/main" id="{BD5533BC-3CB9-47E9-8F04-70812C631018}"/>
              </a:ext>
            </a:extLst>
          </p:cNvPr>
          <p:cNvSpPr txBox="1"/>
          <p:nvPr/>
        </p:nvSpPr>
        <p:spPr>
          <a:xfrm>
            <a:off x="0" y="971859"/>
            <a:ext cx="6307585" cy="307777"/>
          </a:xfrm>
          <a:prstGeom prst="rect">
            <a:avLst/>
          </a:prstGeom>
          <a:noFill/>
        </p:spPr>
        <p:txBody>
          <a:bodyPr wrap="square">
            <a:spAutoFit/>
          </a:bodyPr>
          <a:lstStyle/>
          <a:p>
            <a:r>
              <a:rPr lang="es-MX" sz="1400" dirty="0">
                <a:solidFill>
                  <a:schemeClr val="accent1">
                    <a:lumMod val="50000"/>
                  </a:schemeClr>
                </a:solidFill>
                <a:latin typeface="+mn-lt"/>
              </a:rPr>
              <a:t>Comparativa de Egresos 2019, 2020 y 2021, cierre septiembre</a:t>
            </a:r>
          </a:p>
        </p:txBody>
      </p:sp>
      <p:pic>
        <p:nvPicPr>
          <p:cNvPr id="10" name="Imagen 9">
            <a:extLst>
              <a:ext uri="{FF2B5EF4-FFF2-40B4-BE49-F238E27FC236}">
                <a16:creationId xmlns:a16="http://schemas.microsoft.com/office/drawing/2014/main" id="{191C8C99-E380-463E-93BC-FB762E54D137}"/>
              </a:ext>
            </a:extLst>
          </p:cNvPr>
          <p:cNvPicPr>
            <a:picLocks noChangeAspect="1"/>
          </p:cNvPicPr>
          <p:nvPr/>
        </p:nvPicPr>
        <p:blipFill rotWithShape="1">
          <a:blip r:embed="rId2">
            <a:clrChange>
              <a:clrFrom>
                <a:srgbClr val="FFFFFF"/>
              </a:clrFrom>
              <a:clrTo>
                <a:srgbClr val="FFFFFF">
                  <a:alpha val="0"/>
                </a:srgbClr>
              </a:clrTo>
            </a:clrChange>
          </a:blip>
          <a:srcRect b="60862"/>
          <a:stretch/>
        </p:blipFill>
        <p:spPr>
          <a:xfrm>
            <a:off x="498533" y="1274532"/>
            <a:ext cx="8182466" cy="2020929"/>
          </a:xfrm>
          <a:prstGeom prst="rect">
            <a:avLst/>
          </a:prstGeom>
        </p:spPr>
      </p:pic>
      <p:pic>
        <p:nvPicPr>
          <p:cNvPr id="11" name="Imagen 10">
            <a:extLst>
              <a:ext uri="{FF2B5EF4-FFF2-40B4-BE49-F238E27FC236}">
                <a16:creationId xmlns:a16="http://schemas.microsoft.com/office/drawing/2014/main" id="{559D7705-CD0F-4164-981D-96ED89F85A93}"/>
              </a:ext>
            </a:extLst>
          </p:cNvPr>
          <p:cNvPicPr>
            <a:picLocks noChangeAspect="1"/>
          </p:cNvPicPr>
          <p:nvPr/>
        </p:nvPicPr>
        <p:blipFill rotWithShape="1">
          <a:blip r:embed="rId2">
            <a:clrChange>
              <a:clrFrom>
                <a:srgbClr val="FFFFFF"/>
              </a:clrFrom>
              <a:clrTo>
                <a:srgbClr val="FFFFFF">
                  <a:alpha val="0"/>
                </a:srgbClr>
              </a:clrTo>
            </a:clrChange>
          </a:blip>
          <a:srcRect l="914" t="45000" b="820"/>
          <a:stretch/>
        </p:blipFill>
        <p:spPr>
          <a:xfrm>
            <a:off x="498533" y="3295461"/>
            <a:ext cx="8182466" cy="2823304"/>
          </a:xfrm>
          <a:prstGeom prst="rect">
            <a:avLst/>
          </a:prstGeom>
        </p:spPr>
      </p:pic>
    </p:spTree>
    <p:extLst>
      <p:ext uri="{BB962C8B-B14F-4D97-AF65-F5344CB8AC3E}">
        <p14:creationId xmlns:p14="http://schemas.microsoft.com/office/powerpoint/2010/main" val="23664997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95567"/>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Avance de Préstamos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6409853" y="514995"/>
            <a:ext cx="1946367" cy="338554"/>
          </a:xfrm>
          <a:prstGeom prst="rect">
            <a:avLst/>
          </a:prstGeom>
          <a:noFill/>
        </p:spPr>
        <p:txBody>
          <a:bodyPr wrap="square">
            <a:spAutoFit/>
          </a:bodyPr>
          <a:lstStyle/>
          <a:p>
            <a:pPr algn="r"/>
            <a:r>
              <a:rPr lang="es-MX" sz="1600" dirty="0">
                <a:solidFill>
                  <a:schemeClr val="accent1">
                    <a:lumMod val="50000"/>
                  </a:schemeClr>
                </a:solidFill>
                <a:latin typeface="+mn-lt"/>
              </a:rPr>
              <a:t>Septiembre 2021</a:t>
            </a:r>
          </a:p>
        </p:txBody>
      </p:sp>
      <p:sp>
        <p:nvSpPr>
          <p:cNvPr id="16" name="17 CuadroTexto">
            <a:extLst>
              <a:ext uri="{FF2B5EF4-FFF2-40B4-BE49-F238E27FC236}">
                <a16:creationId xmlns:a16="http://schemas.microsoft.com/office/drawing/2014/main" id="{F4A72AC9-B0B1-4396-8D32-784D695DFB1F}"/>
              </a:ext>
            </a:extLst>
          </p:cNvPr>
          <p:cNvSpPr txBox="1"/>
          <p:nvPr/>
        </p:nvSpPr>
        <p:spPr>
          <a:xfrm>
            <a:off x="8284260" y="759401"/>
            <a:ext cx="815931" cy="246221"/>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Histórico</a:t>
            </a:r>
          </a:p>
        </p:txBody>
      </p:sp>
      <p:pic>
        <p:nvPicPr>
          <p:cNvPr id="17" name="Imagen 16" descr="Un letrero de color negro&#10;&#10;Descripción generada automáticamente con confianza baja">
            <a:hlinkClick r:id="rId2" action="ppaction://hlinkfile"/>
            <a:extLst>
              <a:ext uri="{FF2B5EF4-FFF2-40B4-BE49-F238E27FC236}">
                <a16:creationId xmlns:a16="http://schemas.microsoft.com/office/drawing/2014/main" id="{6FFC814D-C2F5-432D-90C1-26998541EE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1409" y="-92871"/>
            <a:ext cx="1001631" cy="1001631"/>
          </a:xfrm>
          <a:prstGeom prst="rect">
            <a:avLst/>
          </a:prstGeom>
        </p:spPr>
      </p:pic>
      <p:pic>
        <p:nvPicPr>
          <p:cNvPr id="18" name="Imagen 17">
            <a:extLst>
              <a:ext uri="{FF2B5EF4-FFF2-40B4-BE49-F238E27FC236}">
                <a16:creationId xmlns:a16="http://schemas.microsoft.com/office/drawing/2014/main" id="{FECE96C4-C2BF-4A8D-AEA2-DE429E1845EB}"/>
              </a:ext>
            </a:extLst>
          </p:cNvPr>
          <p:cNvPicPr>
            <a:picLocks noChangeAspect="1"/>
          </p:cNvPicPr>
          <p:nvPr/>
        </p:nvPicPr>
        <p:blipFill rotWithShape="1">
          <a:blip r:embed="rId4"/>
          <a:srcRect b="74019"/>
          <a:stretch/>
        </p:blipFill>
        <p:spPr>
          <a:xfrm>
            <a:off x="118346" y="1097954"/>
            <a:ext cx="8981845" cy="1996227"/>
          </a:xfrm>
          <a:prstGeom prst="rect">
            <a:avLst/>
          </a:prstGeom>
        </p:spPr>
      </p:pic>
      <p:pic>
        <p:nvPicPr>
          <p:cNvPr id="19" name="Imagen 18">
            <a:extLst>
              <a:ext uri="{FF2B5EF4-FFF2-40B4-BE49-F238E27FC236}">
                <a16:creationId xmlns:a16="http://schemas.microsoft.com/office/drawing/2014/main" id="{3B46CF4C-00FA-49C4-A58C-B256DB554B18}"/>
              </a:ext>
            </a:extLst>
          </p:cNvPr>
          <p:cNvPicPr>
            <a:picLocks noChangeAspect="1"/>
          </p:cNvPicPr>
          <p:nvPr/>
        </p:nvPicPr>
        <p:blipFill rotWithShape="1">
          <a:blip r:embed="rId5">
            <a:clrChange>
              <a:clrFrom>
                <a:srgbClr val="FFFFFF"/>
              </a:clrFrom>
              <a:clrTo>
                <a:srgbClr val="FFFFFF">
                  <a:alpha val="0"/>
                </a:srgbClr>
              </a:clrTo>
            </a:clrChange>
          </a:blip>
          <a:srcRect l="7660" t="8594" r="12421" b="17833"/>
          <a:stretch/>
        </p:blipFill>
        <p:spPr>
          <a:xfrm>
            <a:off x="1468582" y="3334327"/>
            <a:ext cx="1129067" cy="1077691"/>
          </a:xfrm>
          <a:prstGeom prst="rect">
            <a:avLst/>
          </a:prstGeom>
        </p:spPr>
      </p:pic>
      <p:pic>
        <p:nvPicPr>
          <p:cNvPr id="20" name="Imagen 19">
            <a:extLst>
              <a:ext uri="{FF2B5EF4-FFF2-40B4-BE49-F238E27FC236}">
                <a16:creationId xmlns:a16="http://schemas.microsoft.com/office/drawing/2014/main" id="{140A51DC-2C8B-4D34-B744-591066027E1F}"/>
              </a:ext>
            </a:extLst>
          </p:cNvPr>
          <p:cNvPicPr>
            <a:picLocks noChangeAspect="1"/>
          </p:cNvPicPr>
          <p:nvPr/>
        </p:nvPicPr>
        <p:blipFill rotWithShape="1">
          <a:blip r:embed="rId6">
            <a:clrChange>
              <a:clrFrom>
                <a:srgbClr val="FFFFFF"/>
              </a:clrFrom>
              <a:clrTo>
                <a:srgbClr val="FFFFFF">
                  <a:alpha val="0"/>
                </a:srgbClr>
              </a:clrTo>
            </a:clrChange>
          </a:blip>
          <a:srcRect l="11439" t="7550" r="8643" b="11947"/>
          <a:stretch/>
        </p:blipFill>
        <p:spPr>
          <a:xfrm>
            <a:off x="3609188" y="3334328"/>
            <a:ext cx="1129067" cy="1077691"/>
          </a:xfrm>
          <a:prstGeom prst="rect">
            <a:avLst/>
          </a:prstGeom>
        </p:spPr>
      </p:pic>
      <p:pic>
        <p:nvPicPr>
          <p:cNvPr id="21" name="Imagen 20">
            <a:extLst>
              <a:ext uri="{FF2B5EF4-FFF2-40B4-BE49-F238E27FC236}">
                <a16:creationId xmlns:a16="http://schemas.microsoft.com/office/drawing/2014/main" id="{FBDA0C71-465D-46DD-BC88-1C647CCF786F}"/>
              </a:ext>
            </a:extLst>
          </p:cNvPr>
          <p:cNvPicPr>
            <a:picLocks noChangeAspect="1"/>
          </p:cNvPicPr>
          <p:nvPr/>
        </p:nvPicPr>
        <p:blipFill rotWithShape="1">
          <a:blip r:embed="rId7">
            <a:clrChange>
              <a:clrFrom>
                <a:srgbClr val="FFFFFF"/>
              </a:clrFrom>
              <a:clrTo>
                <a:srgbClr val="FFFFFF">
                  <a:alpha val="0"/>
                </a:srgbClr>
              </a:clrTo>
            </a:clrChange>
          </a:blip>
          <a:srcRect l="8329" t="12064" r="4601" b="18126"/>
          <a:stretch/>
        </p:blipFill>
        <p:spPr>
          <a:xfrm>
            <a:off x="5534813" y="3258636"/>
            <a:ext cx="1226205" cy="1153383"/>
          </a:xfrm>
          <a:prstGeom prst="rect">
            <a:avLst/>
          </a:prstGeom>
        </p:spPr>
      </p:pic>
      <p:pic>
        <p:nvPicPr>
          <p:cNvPr id="22" name="Imagen 21">
            <a:extLst>
              <a:ext uri="{FF2B5EF4-FFF2-40B4-BE49-F238E27FC236}">
                <a16:creationId xmlns:a16="http://schemas.microsoft.com/office/drawing/2014/main" id="{D464F8C2-4E16-486D-BF20-663181064742}"/>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7382946" y="3258636"/>
            <a:ext cx="1412779" cy="1338682"/>
          </a:xfrm>
          <a:prstGeom prst="rect">
            <a:avLst/>
          </a:prstGeom>
        </p:spPr>
      </p:pic>
    </p:spTree>
    <p:extLst>
      <p:ext uri="{BB962C8B-B14F-4D97-AF65-F5344CB8AC3E}">
        <p14:creationId xmlns:p14="http://schemas.microsoft.com/office/powerpoint/2010/main" val="1017805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Imagen 19">
            <a:extLst>
              <a:ext uri="{FF2B5EF4-FFF2-40B4-BE49-F238E27FC236}">
                <a16:creationId xmlns:a16="http://schemas.microsoft.com/office/drawing/2014/main" id="{79B479CA-7828-46DD-9C4A-A3F1B7F1EE25}"/>
              </a:ext>
            </a:extLst>
          </p:cNvPr>
          <p:cNvPicPr>
            <a:picLocks noChangeAspect="1"/>
          </p:cNvPicPr>
          <p:nvPr/>
        </p:nvPicPr>
        <p:blipFill rotWithShape="1">
          <a:blip r:embed="rId2">
            <a:clrChange>
              <a:clrFrom>
                <a:srgbClr val="FFFFFF"/>
              </a:clrFrom>
              <a:clrTo>
                <a:srgbClr val="FFFFFF">
                  <a:alpha val="0"/>
                </a:srgbClr>
              </a:clrTo>
            </a:clrChange>
          </a:blip>
          <a:srcRect l="-488" t="29676" r="488" b="-3261"/>
          <a:stretch/>
        </p:blipFill>
        <p:spPr>
          <a:xfrm>
            <a:off x="81077" y="1008413"/>
            <a:ext cx="8981845" cy="5653828"/>
          </a:xfrm>
          <a:prstGeom prst="rect">
            <a:avLst/>
          </a:prstGeom>
        </p:spPr>
      </p:pic>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AAA3BE1A-1043-4386-BD87-5FC3C721D352}"/>
              </a:ext>
            </a:extLst>
          </p:cNvPr>
          <p:cNvSpPr>
            <a:spLocks noGrp="1"/>
          </p:cNvSpPr>
          <p:nvPr>
            <p:ph type="title"/>
          </p:nvPr>
        </p:nvSpPr>
        <p:spPr>
          <a:xfrm>
            <a:off x="2446019" y="107156"/>
            <a:ext cx="5303371" cy="592106"/>
          </a:xfrm>
        </p:spPr>
        <p:txBody>
          <a:bodyPr>
            <a:normAutofit/>
          </a:bodyPr>
          <a:lstStyle/>
          <a:p>
            <a:r>
              <a:rPr lang="es-MX" sz="2800" dirty="0">
                <a:solidFill>
                  <a:schemeClr val="accent1">
                    <a:lumMod val="50000"/>
                  </a:schemeClr>
                </a:solidFill>
              </a:rPr>
              <a:t>Avance de Préstamos</a:t>
            </a:r>
            <a:endParaRPr lang="es-MX" dirty="0"/>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6982691" y="406645"/>
            <a:ext cx="1892446" cy="338554"/>
          </a:xfrm>
          <a:prstGeom prst="rect">
            <a:avLst/>
          </a:prstGeom>
          <a:noFill/>
        </p:spPr>
        <p:txBody>
          <a:bodyPr wrap="square">
            <a:spAutoFit/>
          </a:bodyPr>
          <a:lstStyle/>
          <a:p>
            <a:pPr algn="r"/>
            <a:r>
              <a:rPr lang="es-MX" sz="1600" dirty="0">
                <a:solidFill>
                  <a:schemeClr val="accent1">
                    <a:lumMod val="50000"/>
                  </a:schemeClr>
                </a:solidFill>
                <a:latin typeface="+mn-lt"/>
              </a:rPr>
              <a:t>Septiembre 2021</a:t>
            </a:r>
          </a:p>
        </p:txBody>
      </p:sp>
      <p:pic>
        <p:nvPicPr>
          <p:cNvPr id="16" name="Imagen 15">
            <a:extLst>
              <a:ext uri="{FF2B5EF4-FFF2-40B4-BE49-F238E27FC236}">
                <a16:creationId xmlns:a16="http://schemas.microsoft.com/office/drawing/2014/main" id="{E6D5F441-3E77-43C0-B2C2-A0C7669DD957}"/>
              </a:ext>
            </a:extLst>
          </p:cNvPr>
          <p:cNvPicPr>
            <a:picLocks noChangeAspect="1"/>
          </p:cNvPicPr>
          <p:nvPr/>
        </p:nvPicPr>
        <p:blipFill rotWithShape="1">
          <a:blip r:embed="rId3">
            <a:clrChange>
              <a:clrFrom>
                <a:srgbClr val="FFFFFF"/>
              </a:clrFrom>
              <a:clrTo>
                <a:srgbClr val="FFFFFF">
                  <a:alpha val="0"/>
                </a:srgbClr>
              </a:clrTo>
            </a:clrChange>
          </a:blip>
          <a:srcRect l="7660" t="8594" r="12421" b="17833"/>
          <a:stretch/>
        </p:blipFill>
        <p:spPr>
          <a:xfrm>
            <a:off x="81077" y="2719790"/>
            <a:ext cx="852948" cy="814136"/>
          </a:xfrm>
          <a:prstGeom prst="rect">
            <a:avLst/>
          </a:prstGeom>
        </p:spPr>
      </p:pic>
      <p:pic>
        <p:nvPicPr>
          <p:cNvPr id="17" name="Imagen 16">
            <a:extLst>
              <a:ext uri="{FF2B5EF4-FFF2-40B4-BE49-F238E27FC236}">
                <a16:creationId xmlns:a16="http://schemas.microsoft.com/office/drawing/2014/main" id="{E8F37E77-3998-46C4-AFDB-47EDF23CCD65}"/>
              </a:ext>
            </a:extLst>
          </p:cNvPr>
          <p:cNvPicPr>
            <a:picLocks noChangeAspect="1"/>
          </p:cNvPicPr>
          <p:nvPr/>
        </p:nvPicPr>
        <p:blipFill rotWithShape="1">
          <a:blip r:embed="rId4">
            <a:clrChange>
              <a:clrFrom>
                <a:srgbClr val="FFFFFF"/>
              </a:clrFrom>
              <a:clrTo>
                <a:srgbClr val="FFFFFF">
                  <a:alpha val="0"/>
                </a:srgbClr>
              </a:clrTo>
            </a:clrChange>
          </a:blip>
          <a:srcRect l="11439" t="7550" r="8643" b="11947"/>
          <a:stretch/>
        </p:blipFill>
        <p:spPr>
          <a:xfrm>
            <a:off x="4635961" y="2771301"/>
            <a:ext cx="852948" cy="814136"/>
          </a:xfrm>
          <a:prstGeom prst="rect">
            <a:avLst/>
          </a:prstGeom>
        </p:spPr>
      </p:pic>
      <p:pic>
        <p:nvPicPr>
          <p:cNvPr id="18" name="Imagen 17">
            <a:extLst>
              <a:ext uri="{FF2B5EF4-FFF2-40B4-BE49-F238E27FC236}">
                <a16:creationId xmlns:a16="http://schemas.microsoft.com/office/drawing/2014/main" id="{5B6F18BD-87D0-4A70-8B30-1A6EA862745E}"/>
              </a:ext>
            </a:extLst>
          </p:cNvPr>
          <p:cNvPicPr>
            <a:picLocks noChangeAspect="1"/>
          </p:cNvPicPr>
          <p:nvPr/>
        </p:nvPicPr>
        <p:blipFill rotWithShape="1">
          <a:blip r:embed="rId5">
            <a:clrChange>
              <a:clrFrom>
                <a:srgbClr val="FFFFFF"/>
              </a:clrFrom>
              <a:clrTo>
                <a:srgbClr val="FFFFFF">
                  <a:alpha val="0"/>
                </a:srgbClr>
              </a:clrTo>
            </a:clrChange>
          </a:blip>
          <a:srcRect l="8329" t="12064" r="4601" b="18126"/>
          <a:stretch/>
        </p:blipFill>
        <p:spPr>
          <a:xfrm>
            <a:off x="-13188" y="5359773"/>
            <a:ext cx="865539" cy="814137"/>
          </a:xfrm>
          <a:prstGeom prst="rect">
            <a:avLst/>
          </a:prstGeom>
        </p:spPr>
      </p:pic>
      <p:pic>
        <p:nvPicPr>
          <p:cNvPr id="19" name="Imagen 18">
            <a:extLst>
              <a:ext uri="{FF2B5EF4-FFF2-40B4-BE49-F238E27FC236}">
                <a16:creationId xmlns:a16="http://schemas.microsoft.com/office/drawing/2014/main" id="{395775D6-CAFE-4CF4-89D7-8ABD4793EA0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4635961" y="5567339"/>
            <a:ext cx="852949" cy="808214"/>
          </a:xfrm>
          <a:prstGeom prst="rect">
            <a:avLst/>
          </a:prstGeom>
        </p:spPr>
      </p:pic>
    </p:spTree>
    <p:extLst>
      <p:ext uri="{BB962C8B-B14F-4D97-AF65-F5344CB8AC3E}">
        <p14:creationId xmlns:p14="http://schemas.microsoft.com/office/powerpoint/2010/main" val="36516708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22527" y="2501885"/>
            <a:ext cx="6563976" cy="1470025"/>
          </a:xfrm>
        </p:spPr>
        <p:txBody>
          <a:bodyPr vert="horz" lIns="91440" tIns="45720" rIns="91440" bIns="45720" rtlCol="0" anchor="ctr">
            <a:noAutofit/>
          </a:bodyPr>
          <a:lstStyle/>
          <a:p>
            <a:r>
              <a:rPr lang="es-MX" sz="2800" dirty="0">
                <a:solidFill>
                  <a:schemeClr val="accent1">
                    <a:lumMod val="50000"/>
                  </a:schemeClr>
                </a:solidFill>
              </a:rPr>
              <a:t>7. Reporte Informativo de la Expectativa de Cierre y Proyección Presupuestal.</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557062"/>
            <a:ext cx="8019535"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indent="-285750" algn="just">
              <a:buBlip>
                <a:blip r:embed="rId3"/>
              </a:buBlip>
            </a:pPr>
            <a:r>
              <a:rPr lang="es-MX" sz="1400" dirty="0"/>
              <a:t>E</a:t>
            </a:r>
            <a:r>
              <a:rPr lang="es-MX" sz="1200" dirty="0"/>
              <a:t>n seguimiento al </a:t>
            </a:r>
            <a:r>
              <a:rPr lang="es-MX" sz="1200" i="1" dirty="0"/>
              <a:t>punto siete </a:t>
            </a:r>
            <a:r>
              <a:rPr lang="es-MX" sz="1200" dirty="0"/>
              <a:t>del orden del día, el Director General del Instituto de Pensiones del Estado de Jalisco, Héctor Pizano Ramos, con fundamento en lo establecido en el artículo 154 fracción XVIII de la Ley del Instituto de Pensiones del Estado de Jalisco, presenta el </a:t>
            </a:r>
            <a:r>
              <a:rPr lang="es-MX" sz="1200" i="1" dirty="0"/>
              <a:t>Reporte Informativo de la Expectativa de Cierre y Proyección Presupuestal 2021-2022</a:t>
            </a:r>
            <a:r>
              <a:rPr lang="es-MX" sz="1200" dirty="0"/>
              <a:t>, conforme al siguiente resumen:</a:t>
            </a:r>
          </a:p>
        </p:txBody>
      </p:sp>
      <p:sp>
        <p:nvSpPr>
          <p:cNvPr id="10" name="Subtítulo 9">
            <a:extLst>
              <a:ext uri="{FF2B5EF4-FFF2-40B4-BE49-F238E27FC236}">
                <a16:creationId xmlns:a16="http://schemas.microsoft.com/office/drawing/2014/main" id="{221B7641-013D-4BBD-99B7-FDEDFD863EF4}"/>
              </a:ext>
            </a:extLst>
          </p:cNvPr>
          <p:cNvSpPr>
            <a:spLocks noGrp="1"/>
          </p:cNvSpPr>
          <p:nvPr>
            <p:ph type="subTitle" idx="1"/>
          </p:nvPr>
        </p:nvSpPr>
        <p:spPr>
          <a:xfrm>
            <a:off x="1163311" y="3729744"/>
            <a:ext cx="4087699" cy="861774"/>
          </a:xfrm>
        </p:spPr>
        <p:txBody>
          <a:bodyPr>
            <a:normAutofit/>
          </a:bodyPr>
          <a:lstStyle/>
          <a:p>
            <a:r>
              <a:rPr lang="es-MX" sz="2400" dirty="0"/>
              <a:t>2021-2022</a:t>
            </a:r>
          </a:p>
        </p:txBody>
      </p:sp>
    </p:spTree>
    <p:extLst>
      <p:ext uri="{BB962C8B-B14F-4D97-AF65-F5344CB8AC3E}">
        <p14:creationId xmlns:p14="http://schemas.microsoft.com/office/powerpoint/2010/main" val="1798752560"/>
      </p:ext>
    </p:extLst>
  </p:cSld>
  <p:clrMapOvr>
    <a:overrideClrMapping bg1="lt1" tx1="dk1" bg2="lt2" tx2="dk2" accent1="accent1" accent2="accent2" accent3="accent3" accent4="accent4" accent5="accent5" accent6="accent6" hlink="hlink" folHlink="folHlink"/>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29</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457199" y="1365357"/>
            <a:ext cx="8229600" cy="4525963"/>
          </a:xfrm>
        </p:spPr>
        <p:txBody>
          <a:bodyPr>
            <a:normAutofit/>
          </a:bodyPr>
          <a:lstStyle/>
          <a:p>
            <a:pPr marL="0" indent="0" algn="just">
              <a:buNone/>
            </a:pPr>
            <a:r>
              <a:rPr lang="es-MX" sz="1600" dirty="0"/>
              <a:t>A continuación se presentan 3 escenarios para el cierre de nómina de pensionados y jubilados para el ejercicio 2021, atendiendo a las siguientes características:</a:t>
            </a:r>
          </a:p>
          <a:p>
            <a:pPr lvl="1" algn="just">
              <a:buBlip>
                <a:blip r:embed="rId2"/>
              </a:buBlip>
            </a:pPr>
            <a:r>
              <a:rPr lang="es-MX" sz="1400" dirty="0"/>
              <a:t>Escenario A: Considera los devengados reales de enero a septiembre de 2021, realizando una proyección de altas y bajas para el último trimestre con base en los promedios históricos de los últimos 5 años.</a:t>
            </a:r>
          </a:p>
          <a:p>
            <a:pPr lvl="1" algn="just">
              <a:buBlip>
                <a:blip r:embed="rId2"/>
              </a:buBlip>
            </a:pPr>
            <a:r>
              <a:rPr lang="es-MX" sz="1400" dirty="0"/>
              <a:t>Escenario B: Corresponde al resultado actualizado de la valuación actuarial base 2019 realizada al Instituto, descontando el gasto administrativo y del servicio médico.</a:t>
            </a:r>
          </a:p>
          <a:p>
            <a:pPr lvl="1" algn="just">
              <a:buBlip>
                <a:blip r:embed="rId2"/>
              </a:buBlip>
            </a:pPr>
            <a:r>
              <a:rPr lang="es-MX" sz="1400" dirty="0"/>
              <a:t>Escenario C: Considera la totalidad de afiliados que cuentan con las condiciones necesarias para reclamar su derecho a pensión, descontando las bajas proyectadas del último trimestre.</a:t>
            </a:r>
          </a:p>
          <a:p>
            <a:pPr algn="just"/>
            <a:endParaRPr lang="es-MX" sz="16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253999" y="883980"/>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Nómina de Jubilados y Pensionados (Cierre 2021)</a:t>
            </a:r>
          </a:p>
        </p:txBody>
      </p:sp>
      <p:pic>
        <p:nvPicPr>
          <p:cNvPr id="8" name="Imagen 7">
            <a:extLst>
              <a:ext uri="{FF2B5EF4-FFF2-40B4-BE49-F238E27FC236}">
                <a16:creationId xmlns:a16="http://schemas.microsoft.com/office/drawing/2014/main" id="{F924F5EC-7E72-490C-B011-435519E3E8C6}"/>
              </a:ext>
            </a:extLst>
          </p:cNvPr>
          <p:cNvPicPr>
            <a:picLocks noChangeAspect="1"/>
          </p:cNvPicPr>
          <p:nvPr/>
        </p:nvPicPr>
        <p:blipFill>
          <a:blip r:embed="rId3"/>
          <a:stretch>
            <a:fillRect/>
          </a:stretch>
        </p:blipFill>
        <p:spPr>
          <a:xfrm>
            <a:off x="457198" y="3895238"/>
            <a:ext cx="8229600" cy="1850180"/>
          </a:xfrm>
          <a:prstGeom prst="rect">
            <a:avLst/>
          </a:prstGeom>
        </p:spPr>
      </p:pic>
      <p:pic>
        <p:nvPicPr>
          <p:cNvPr id="9" name="Imagen 8">
            <a:extLst>
              <a:ext uri="{FF2B5EF4-FFF2-40B4-BE49-F238E27FC236}">
                <a16:creationId xmlns:a16="http://schemas.microsoft.com/office/drawing/2014/main" id="{C5ECA265-4A32-4E96-A308-52763B4309AA}"/>
              </a:ext>
            </a:extLst>
          </p:cNvPr>
          <p:cNvPicPr>
            <a:picLocks noChangeAspect="1"/>
          </p:cNvPicPr>
          <p:nvPr/>
        </p:nvPicPr>
        <p:blipFill>
          <a:blip r:embed="rId4"/>
          <a:stretch>
            <a:fillRect/>
          </a:stretch>
        </p:blipFill>
        <p:spPr>
          <a:xfrm>
            <a:off x="457198" y="5891320"/>
            <a:ext cx="8229600" cy="259025"/>
          </a:xfrm>
          <a:prstGeom prst="rect">
            <a:avLst/>
          </a:prstGeom>
        </p:spPr>
      </p:pic>
    </p:spTree>
    <p:extLst>
      <p:ext uri="{BB962C8B-B14F-4D97-AF65-F5344CB8AC3E}">
        <p14:creationId xmlns:p14="http://schemas.microsoft.com/office/powerpoint/2010/main" val="256261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1CB2DD21-F8F1-424D-A878-00CEFAB1F06A}"/>
              </a:ext>
            </a:extLst>
          </p:cNvPr>
          <p:cNvSpPr>
            <a:spLocks noGrp="1"/>
          </p:cNvSpPr>
          <p:nvPr>
            <p:ph type="sldNum" sz="quarter" idx="4"/>
          </p:nvPr>
        </p:nvSpPr>
        <p:spPr>
          <a:xfrm>
            <a:off x="6899924" y="6496744"/>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084D06D4-5FC9-4774-928F-A5C406F1ACBF}"/>
              </a:ext>
            </a:extLst>
          </p:cNvPr>
          <p:cNvSpPr>
            <a:spLocks noGrp="1"/>
          </p:cNvSpPr>
          <p:nvPr>
            <p:ph type="title"/>
          </p:nvPr>
        </p:nvSpPr>
        <p:spPr>
          <a:xfrm>
            <a:off x="291443" y="2485486"/>
            <a:ext cx="8644327" cy="1147796"/>
          </a:xfrm>
        </p:spPr>
        <p:txBody>
          <a:bodyPr>
            <a:noAutofit/>
          </a:bodyPr>
          <a:lstStyle/>
          <a:p>
            <a:r>
              <a:rPr lang="es-MX" dirty="0"/>
              <a:t>3. </a:t>
            </a:r>
            <a:r>
              <a:rPr lang="es-MX" sz="2800" dirty="0"/>
              <a:t>Informe y Presentación del Director General de Servicios Médicos conforme Artículo 154. Fracción XX. De la Ley del Instituto de Pensiones del Estado de Jalisco.</a:t>
            </a:r>
            <a:br>
              <a:rPr lang="es-MX" sz="2800" dirty="0"/>
            </a:br>
            <a:endParaRPr lang="es-MX" dirty="0"/>
          </a:p>
        </p:txBody>
      </p:sp>
      <p:sp>
        <p:nvSpPr>
          <p:cNvPr id="4" name="Marcador de pie de página 3">
            <a:extLst>
              <a:ext uri="{FF2B5EF4-FFF2-40B4-BE49-F238E27FC236}">
                <a16:creationId xmlns:a16="http://schemas.microsoft.com/office/drawing/2014/main" id="{0A810690-F758-4BE2-B7E8-78A6A8AC3770}"/>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Subtítulo 2">
            <a:extLst>
              <a:ext uri="{FF2B5EF4-FFF2-40B4-BE49-F238E27FC236}">
                <a16:creationId xmlns:a16="http://schemas.microsoft.com/office/drawing/2014/main" id="{4E3A909B-29C3-462C-AE59-355170E619C5}"/>
              </a:ext>
            </a:extLst>
          </p:cNvPr>
          <p:cNvSpPr>
            <a:spLocks noGrp="1"/>
          </p:cNvSpPr>
          <p:nvPr>
            <p:ph type="subTitle" idx="4294967295"/>
          </p:nvPr>
        </p:nvSpPr>
        <p:spPr>
          <a:xfrm>
            <a:off x="2244074" y="3655646"/>
            <a:ext cx="4655850" cy="307975"/>
          </a:xfrm>
          <a:prstGeom prst="rect">
            <a:avLst/>
          </a:prstGeom>
        </p:spPr>
        <p:txBody>
          <a:bodyPr/>
          <a:lstStyle/>
          <a:p>
            <a:pPr marL="0" indent="0" algn="ctr">
              <a:buNone/>
            </a:pPr>
            <a:r>
              <a:rPr lang="es-MX" b="1" dirty="0">
                <a:solidFill>
                  <a:schemeClr val="bg2">
                    <a:lumMod val="50000"/>
                  </a:schemeClr>
                </a:solidFill>
              </a:rPr>
              <a:t>José de Jesús González Izquierdo</a:t>
            </a:r>
          </a:p>
        </p:txBody>
      </p:sp>
      <p:sp>
        <p:nvSpPr>
          <p:cNvPr id="7" name="Rectángulo 6">
            <a:extLst>
              <a:ext uri="{FF2B5EF4-FFF2-40B4-BE49-F238E27FC236}">
                <a16:creationId xmlns:a16="http://schemas.microsoft.com/office/drawing/2014/main" id="{3236BEE7-5639-483F-87B1-0F64A6CD7BAF}"/>
              </a:ext>
            </a:extLst>
          </p:cNvPr>
          <p:cNvSpPr/>
          <p:nvPr/>
        </p:nvSpPr>
        <p:spPr>
          <a:xfrm>
            <a:off x="709468" y="5701065"/>
            <a:ext cx="8038591" cy="815608"/>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495450" marR="0" lvl="0" indent="-171450" algn="just" defTabSz="457200" rtl="0" eaLnBrk="1" fontAlgn="auto" latinLnBrk="0" hangingPunct="1">
              <a:lnSpc>
                <a:spcPct val="100000"/>
              </a:lnSpc>
              <a:buClrTx/>
              <a:buSzTx/>
              <a:buBlip>
                <a:blip r:embed="rId2"/>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tres del orden del día, el Director General del Instituto de Pensiones del Estado de Jalisco, Héctor Pizano Ramos, con fundamento en lo establecido en el artículo 154 fracción XX de la Ley del Instituto de Pensiones del Estado de Jalisco, presenta lo relativo al </a:t>
            </a:r>
            <a:r>
              <a:rPr lang="es-MX" sz="1100" dirty="0">
                <a:solidFill>
                  <a:schemeClr val="tx1">
                    <a:lumMod val="50000"/>
                    <a:lumOff val="50000"/>
                  </a:schemeClr>
                </a:solidFill>
              </a:rPr>
              <a:t>Informe y Presentación del Director General de Servicios Médicos</a:t>
            </a:r>
            <a:r>
              <a:rPr lang="es-MX" sz="1100" dirty="0">
                <a:solidFill>
                  <a:schemeClr val="tx1">
                    <a:lumMod val="50000"/>
                    <a:lumOff val="50000"/>
                  </a:schemeClr>
                </a:solidFill>
                <a:latin typeface="Prompt ExtraLight"/>
              </a:rPr>
              <a:t>, para su conocimiento.</a:t>
            </a:r>
            <a:endPar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endParaRPr>
          </a:p>
        </p:txBody>
      </p:sp>
    </p:spTree>
    <p:extLst>
      <p:ext uri="{BB962C8B-B14F-4D97-AF65-F5344CB8AC3E}">
        <p14:creationId xmlns:p14="http://schemas.microsoft.com/office/powerpoint/2010/main" val="7456849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30</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457199" y="1365358"/>
            <a:ext cx="8229600" cy="816528"/>
          </a:xfrm>
        </p:spPr>
        <p:txBody>
          <a:bodyPr>
            <a:normAutofit/>
          </a:bodyPr>
          <a:lstStyle/>
          <a:p>
            <a:pPr marL="0" indent="0" algn="just">
              <a:buNone/>
            </a:pPr>
            <a:r>
              <a:rPr lang="es-MX" sz="1600" dirty="0"/>
              <a:t>A continuación se muestra la evolución del gasto de nómina de los últimos 6 ejercicios comparado contra el escenario A (mínimo esperado) para el ejercicio 2021:</a:t>
            </a:r>
          </a:p>
          <a:p>
            <a:pPr algn="just"/>
            <a:endParaRPr lang="es-MX" sz="16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253999" y="883980"/>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Histórico del Gasto en Nómina de Jubilados y Pensionados</a:t>
            </a:r>
          </a:p>
        </p:txBody>
      </p:sp>
      <p:pic>
        <p:nvPicPr>
          <p:cNvPr id="10" name="Imagen 9">
            <a:extLst>
              <a:ext uri="{FF2B5EF4-FFF2-40B4-BE49-F238E27FC236}">
                <a16:creationId xmlns:a16="http://schemas.microsoft.com/office/drawing/2014/main" id="{B5DE87A7-D9D4-4121-A9AE-74A75F558614}"/>
              </a:ext>
            </a:extLst>
          </p:cNvPr>
          <p:cNvPicPr>
            <a:picLocks noChangeAspect="1"/>
          </p:cNvPicPr>
          <p:nvPr/>
        </p:nvPicPr>
        <p:blipFill>
          <a:blip r:embed="rId2"/>
          <a:stretch>
            <a:fillRect/>
          </a:stretch>
        </p:blipFill>
        <p:spPr>
          <a:xfrm>
            <a:off x="1346678" y="2244164"/>
            <a:ext cx="6450644" cy="3768681"/>
          </a:xfrm>
          <a:prstGeom prst="rect">
            <a:avLst/>
          </a:prstGeom>
        </p:spPr>
      </p:pic>
    </p:spTree>
    <p:extLst>
      <p:ext uri="{BB962C8B-B14F-4D97-AF65-F5344CB8AC3E}">
        <p14:creationId xmlns:p14="http://schemas.microsoft.com/office/powerpoint/2010/main" val="364244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31</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457199" y="1365358"/>
            <a:ext cx="8229600" cy="2437098"/>
          </a:xfrm>
        </p:spPr>
        <p:txBody>
          <a:bodyPr>
            <a:normAutofit/>
          </a:bodyPr>
          <a:lstStyle/>
          <a:p>
            <a:pPr marL="0" indent="0" algn="just">
              <a:buNone/>
            </a:pPr>
            <a:r>
              <a:rPr lang="es-MX" sz="1400" dirty="0"/>
              <a:t>Con base en lo anterior, a continuación se presentan los 3 escenarios de proyección de nómina de nómina de pensionados y jubilados para el ejercicio 2022, atendiendo a las siguientes características:</a:t>
            </a:r>
          </a:p>
          <a:p>
            <a:pPr lvl="1" algn="just">
              <a:buBlip>
                <a:blip r:embed="rId2"/>
              </a:buBlip>
            </a:pPr>
            <a:r>
              <a:rPr lang="es-MX" sz="1200" dirty="0"/>
              <a:t>Escenario 1: Toma como base la estimación de cierre 2021 mínima esperada (escenario A de cierre) con un incremento inflacionario del 4% (ligeramente superior al 3.84% estimado por Banxico al mes de septiembre de 2021), realizando una proyección de altas y bajas para el ejercicio 2022 con base en los promedios históricos de los últimos 5 años</a:t>
            </a:r>
          </a:p>
          <a:p>
            <a:pPr lvl="1" algn="just">
              <a:buBlip>
                <a:blip r:embed="rId2"/>
              </a:buBlip>
            </a:pPr>
            <a:r>
              <a:rPr lang="es-MX" sz="1200" dirty="0"/>
              <a:t>Escenario 2: Corresponde al resultado actualizado de la valuación actuarial base 2019 realizada al Instituto, descontando los gastos de funcionamiento y del servicio médico.</a:t>
            </a:r>
          </a:p>
          <a:p>
            <a:pPr lvl="1" algn="just">
              <a:buBlip>
                <a:blip r:embed="rId2"/>
              </a:buBlip>
            </a:pPr>
            <a:r>
              <a:rPr lang="es-MX" sz="1200" dirty="0"/>
              <a:t>Escenario 3: Toma como base el escenario 1 y considera a la totalidad de afiliados que cuentan con las condiciones necesarias para reclamar su derecho a pensión.</a:t>
            </a:r>
          </a:p>
          <a:p>
            <a:pPr algn="just"/>
            <a:endParaRPr lang="es-MX" sz="14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253999" y="883980"/>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Nómina de Jubilados y Pensionados (Proyección 2022)</a:t>
            </a:r>
          </a:p>
        </p:txBody>
      </p:sp>
      <p:pic>
        <p:nvPicPr>
          <p:cNvPr id="8" name="Imagen 7">
            <a:extLst>
              <a:ext uri="{FF2B5EF4-FFF2-40B4-BE49-F238E27FC236}">
                <a16:creationId xmlns:a16="http://schemas.microsoft.com/office/drawing/2014/main" id="{A8831769-8824-4A53-838E-05C14A5BCDDC}"/>
              </a:ext>
            </a:extLst>
          </p:cNvPr>
          <p:cNvPicPr>
            <a:picLocks noChangeAspect="1"/>
          </p:cNvPicPr>
          <p:nvPr/>
        </p:nvPicPr>
        <p:blipFill>
          <a:blip r:embed="rId3"/>
          <a:stretch>
            <a:fillRect/>
          </a:stretch>
        </p:blipFill>
        <p:spPr>
          <a:xfrm>
            <a:off x="457199" y="3723641"/>
            <a:ext cx="8134540" cy="1997059"/>
          </a:xfrm>
          <a:prstGeom prst="rect">
            <a:avLst/>
          </a:prstGeom>
        </p:spPr>
      </p:pic>
      <p:pic>
        <p:nvPicPr>
          <p:cNvPr id="9" name="Imagen 8">
            <a:extLst>
              <a:ext uri="{FF2B5EF4-FFF2-40B4-BE49-F238E27FC236}">
                <a16:creationId xmlns:a16="http://schemas.microsoft.com/office/drawing/2014/main" id="{77525615-ABB7-4AF0-83CF-9AC2938CABB1}"/>
              </a:ext>
            </a:extLst>
          </p:cNvPr>
          <p:cNvPicPr>
            <a:picLocks noChangeAspect="1"/>
          </p:cNvPicPr>
          <p:nvPr/>
        </p:nvPicPr>
        <p:blipFill>
          <a:blip r:embed="rId4"/>
          <a:stretch>
            <a:fillRect/>
          </a:stretch>
        </p:blipFill>
        <p:spPr>
          <a:xfrm>
            <a:off x="457199" y="5764094"/>
            <a:ext cx="8134540" cy="256033"/>
          </a:xfrm>
          <a:prstGeom prst="rect">
            <a:avLst/>
          </a:prstGeom>
        </p:spPr>
      </p:pic>
    </p:spTree>
    <p:extLst>
      <p:ext uri="{BB962C8B-B14F-4D97-AF65-F5344CB8AC3E}">
        <p14:creationId xmlns:p14="http://schemas.microsoft.com/office/powerpoint/2010/main" val="1178167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32</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457199" y="1365358"/>
            <a:ext cx="8229600" cy="2437098"/>
          </a:xfrm>
        </p:spPr>
        <p:txBody>
          <a:bodyPr>
            <a:normAutofit/>
          </a:bodyPr>
          <a:lstStyle/>
          <a:p>
            <a:pPr marL="0" indent="0" algn="just">
              <a:buNone/>
            </a:pPr>
            <a:r>
              <a:rPr lang="es-MX" sz="1400" dirty="0"/>
              <a:t>Una vez mostrados los escenarios de cierre y proyección de nómina de jubilados y pensionados, a continuación se podrá encontrar la expectativa del egreso al cierre del ejercicio 2021, y la proyección del egreso derivado del total de requerimientos solicitados por las Unidades Responsables del Instituto (incluyendo proyectos) para el ejercicio 2022, así como una cifra ajustada de estos requerimientos:</a:t>
            </a:r>
          </a:p>
          <a:p>
            <a:pPr algn="just"/>
            <a:endParaRPr lang="es-MX" sz="14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253999" y="883980"/>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Egresos</a:t>
            </a:r>
          </a:p>
        </p:txBody>
      </p:sp>
      <p:pic>
        <p:nvPicPr>
          <p:cNvPr id="10" name="Imagen 9">
            <a:extLst>
              <a:ext uri="{FF2B5EF4-FFF2-40B4-BE49-F238E27FC236}">
                <a16:creationId xmlns:a16="http://schemas.microsoft.com/office/drawing/2014/main" id="{BEF12CFD-58E3-487F-BD47-394EC22D749D}"/>
              </a:ext>
            </a:extLst>
          </p:cNvPr>
          <p:cNvPicPr>
            <a:picLocks noChangeAspect="1"/>
          </p:cNvPicPr>
          <p:nvPr/>
        </p:nvPicPr>
        <p:blipFill>
          <a:blip r:embed="rId2"/>
          <a:stretch>
            <a:fillRect/>
          </a:stretch>
        </p:blipFill>
        <p:spPr>
          <a:xfrm>
            <a:off x="90425" y="2501375"/>
            <a:ext cx="9025420" cy="3247575"/>
          </a:xfrm>
          <a:prstGeom prst="rect">
            <a:avLst/>
          </a:prstGeom>
        </p:spPr>
      </p:pic>
    </p:spTree>
    <p:extLst>
      <p:ext uri="{BB962C8B-B14F-4D97-AF65-F5344CB8AC3E}">
        <p14:creationId xmlns:p14="http://schemas.microsoft.com/office/powerpoint/2010/main" val="14975981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33</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253999" y="967546"/>
            <a:ext cx="8754199" cy="5549127"/>
          </a:xfrm>
        </p:spPr>
        <p:txBody>
          <a:bodyPr>
            <a:normAutofit fontScale="85000" lnSpcReduction="20000"/>
          </a:bodyPr>
          <a:lstStyle/>
          <a:p>
            <a:pPr marL="342900" indent="-342900" algn="just">
              <a:lnSpc>
                <a:spcPct val="120000"/>
              </a:lnSpc>
              <a:buFont typeface="+mj-lt"/>
              <a:buAutoNum type="arabicPeriod"/>
            </a:pPr>
            <a:r>
              <a:rPr lang="es-MX" sz="1400" dirty="0"/>
              <a:t>En el capítulo 1000 se estima un sub ejercicio de 26.7 mdp producto de vacantes, principalmente observadas en la Dirección de Servicios Médicos, así como de las partidas consolidadas por la Dirección de Administración (Cuotas al IMSS, Capacitación, Indemnizaciones por separación); no obstante para la cifra ajustada se considera un incremento del 3% acorde al artículo 10 de la Ley de Disciplina Financiera.</a:t>
            </a:r>
          </a:p>
          <a:p>
            <a:pPr marL="342900" indent="-342900" algn="just">
              <a:lnSpc>
                <a:spcPct val="120000"/>
              </a:lnSpc>
              <a:buFont typeface="+mj-lt"/>
              <a:buAutoNum type="arabicPeriod"/>
            </a:pPr>
            <a:r>
              <a:rPr lang="es-MX" sz="1400" dirty="0"/>
              <a:t> En el capítulo 2000 se estima un sub ejercicio de 65.7 mdp, de los cuales el 90% se encuentra impulsado principalmente por las partidas:</a:t>
            </a:r>
          </a:p>
          <a:p>
            <a:pPr lvl="1" algn="just">
              <a:lnSpc>
                <a:spcPct val="170000"/>
              </a:lnSpc>
              <a:spcBef>
                <a:spcPts val="0"/>
              </a:spcBef>
              <a:buBlip>
                <a:blip r:embed="rId2"/>
              </a:buBlip>
            </a:pPr>
            <a:r>
              <a:rPr lang="es-MX" sz="1200" dirty="0"/>
              <a:t>2531 Medicinas y Productos Farmacéuticos por 52 mdp</a:t>
            </a:r>
          </a:p>
          <a:p>
            <a:pPr lvl="1" algn="just">
              <a:lnSpc>
                <a:spcPct val="170000"/>
              </a:lnSpc>
              <a:spcBef>
                <a:spcPts val="0"/>
              </a:spcBef>
              <a:buBlip>
                <a:blip r:embed="rId2"/>
              </a:buBlip>
            </a:pPr>
            <a:r>
              <a:rPr lang="es-MX" sz="1200" dirty="0"/>
              <a:t>2551 Materiales, accesorios y suministros de laboratorio por 5.2 mdp</a:t>
            </a:r>
          </a:p>
          <a:p>
            <a:pPr lvl="1" algn="just">
              <a:lnSpc>
                <a:spcPct val="170000"/>
              </a:lnSpc>
              <a:spcBef>
                <a:spcPts val="0"/>
              </a:spcBef>
              <a:buBlip>
                <a:blip r:embed="rId2"/>
              </a:buBlip>
            </a:pPr>
            <a:r>
              <a:rPr lang="es-MX" sz="1200" dirty="0"/>
              <a:t>2491 Otros materiales y artículos de construcción y reparación por 2.2 mdp</a:t>
            </a:r>
          </a:p>
          <a:p>
            <a:pPr marL="0" indent="0" algn="just">
              <a:lnSpc>
                <a:spcPct val="120000"/>
              </a:lnSpc>
              <a:buNone/>
            </a:pPr>
            <a:r>
              <a:rPr lang="es-MX" sz="1400" dirty="0"/>
              <a:t>La cifra requerida para 2022, incluye un incremento por 147 mdp para la adquisición de medicinas así como 2.1 mdp para los diversos proyectos solicitados por las áreas; no obstante, la cifra ajustada sugiere conservar el monto estimado para 2021.</a:t>
            </a:r>
          </a:p>
          <a:p>
            <a:pPr marL="0" indent="0" algn="just">
              <a:lnSpc>
                <a:spcPct val="120000"/>
              </a:lnSpc>
              <a:buNone/>
            </a:pPr>
            <a:endParaRPr lang="es-MX" sz="200" dirty="0"/>
          </a:p>
          <a:p>
            <a:pPr marL="342900" indent="-342900" algn="just">
              <a:lnSpc>
                <a:spcPct val="120000"/>
              </a:lnSpc>
              <a:buFont typeface="+mj-lt"/>
              <a:buAutoNum type="arabicPeriod" startAt="3"/>
            </a:pPr>
            <a:r>
              <a:rPr lang="es-MX" sz="1400" dirty="0"/>
              <a:t>En el capítulo 3000 el subejercicio estimado es de 107.5 mdp, de los cuales el 89% se encuentra impulsado principalmente por las partidas:</a:t>
            </a:r>
          </a:p>
          <a:p>
            <a:pPr lvl="1" algn="just">
              <a:lnSpc>
                <a:spcPct val="170000"/>
              </a:lnSpc>
              <a:spcBef>
                <a:spcPts val="0"/>
              </a:spcBef>
              <a:buBlip>
                <a:blip r:embed="rId2"/>
              </a:buBlip>
            </a:pPr>
            <a:r>
              <a:rPr lang="es-MX" sz="1200" dirty="0"/>
              <a:t>3992 Subcontratación de servicios con terceros por 84.9 mdp</a:t>
            </a:r>
          </a:p>
          <a:p>
            <a:pPr lvl="1" algn="just">
              <a:lnSpc>
                <a:spcPct val="170000"/>
              </a:lnSpc>
              <a:spcBef>
                <a:spcPts val="0"/>
              </a:spcBef>
              <a:buBlip>
                <a:blip r:embed="rId2"/>
              </a:buBlip>
            </a:pPr>
            <a:r>
              <a:rPr lang="es-MX" sz="1200" dirty="0"/>
              <a:t>3921 Otros impuestos y derechos por 3.6 mdp</a:t>
            </a:r>
          </a:p>
          <a:p>
            <a:pPr lvl="1" algn="just">
              <a:lnSpc>
                <a:spcPct val="170000"/>
              </a:lnSpc>
              <a:spcBef>
                <a:spcPts val="0"/>
              </a:spcBef>
              <a:buBlip>
                <a:blip r:embed="rId2"/>
              </a:buBlip>
            </a:pPr>
            <a:r>
              <a:rPr lang="es-MX" sz="1200" dirty="0"/>
              <a:t>3381 Servicios de vigilancia por 2.6 mdp</a:t>
            </a:r>
          </a:p>
          <a:p>
            <a:pPr lvl="1" algn="just">
              <a:lnSpc>
                <a:spcPct val="170000"/>
              </a:lnSpc>
              <a:spcBef>
                <a:spcPts val="0"/>
              </a:spcBef>
              <a:buBlip>
                <a:blip r:embed="rId2"/>
              </a:buBlip>
            </a:pPr>
            <a:r>
              <a:rPr lang="es-MX" sz="1200" dirty="0"/>
              <a:t>3531 Instalación, reparación y mantenimiento de equipo de cómputo y tecnologías de la información por 2. 4 mdp</a:t>
            </a:r>
          </a:p>
          <a:p>
            <a:pPr lvl="1" algn="just">
              <a:lnSpc>
                <a:spcPct val="170000"/>
              </a:lnSpc>
              <a:spcBef>
                <a:spcPts val="0"/>
              </a:spcBef>
              <a:buBlip>
                <a:blip r:embed="rId2"/>
              </a:buBlip>
            </a:pPr>
            <a:r>
              <a:rPr lang="es-MX" sz="1200" dirty="0"/>
              <a:t>3411 Servicios financieros y bancarios por 1.9 mdp</a:t>
            </a:r>
          </a:p>
          <a:p>
            <a:pPr marL="0" indent="0" algn="just">
              <a:lnSpc>
                <a:spcPct val="120000"/>
              </a:lnSpc>
              <a:buNone/>
            </a:pPr>
            <a:r>
              <a:rPr lang="es-MX" sz="1400" dirty="0"/>
              <a:t>La cifra requerida para 2022, incluye un incremento por 327.2 mdp para la subcontratación de servicios subrogados así como 12.6 mdp para los diversos proyectos solicitados por las áreas; no obstante, la cifra ajustada sugiere conservar el monto estimado para 2021, con ligeros incrementos mismos que atienden principalmente a cubrir las necesidades derivadas de la operación de los estacionamientos.</a:t>
            </a:r>
          </a:p>
          <a:p>
            <a:pPr algn="just">
              <a:lnSpc>
                <a:spcPct val="120000"/>
              </a:lnSpc>
            </a:pPr>
            <a:endParaRPr lang="es-MX" sz="14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253999" y="657660"/>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Notas para el Egreso</a:t>
            </a:r>
          </a:p>
        </p:txBody>
      </p:sp>
    </p:spTree>
    <p:extLst>
      <p:ext uri="{BB962C8B-B14F-4D97-AF65-F5344CB8AC3E}">
        <p14:creationId xmlns:p14="http://schemas.microsoft.com/office/powerpoint/2010/main" val="4350035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34</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4DA02386-E781-4615-BBB0-936B9F884AE9}"/>
              </a:ext>
            </a:extLst>
          </p:cNvPr>
          <p:cNvSpPr>
            <a:spLocks noGrp="1"/>
          </p:cNvSpPr>
          <p:nvPr>
            <p:ph idx="1"/>
          </p:nvPr>
        </p:nvSpPr>
        <p:spPr>
          <a:xfrm>
            <a:off x="194899" y="1061372"/>
            <a:ext cx="8754199" cy="5549127"/>
          </a:xfrm>
        </p:spPr>
        <p:txBody>
          <a:bodyPr>
            <a:normAutofit/>
          </a:bodyPr>
          <a:lstStyle/>
          <a:p>
            <a:pPr marL="342900" indent="-342900" algn="just">
              <a:lnSpc>
                <a:spcPct val="120000"/>
              </a:lnSpc>
              <a:buFont typeface="+mj-lt"/>
              <a:buAutoNum type="arabicPeriod" startAt="4"/>
            </a:pPr>
            <a:r>
              <a:rPr lang="es-MX" sz="1400" dirty="0"/>
              <a:t>En el capítulo 4000 se estima un sub ejercicio de 178.4 mdp, mismo que atiende a lo siguiente:</a:t>
            </a:r>
          </a:p>
          <a:p>
            <a:pPr lvl="1" algn="just">
              <a:lnSpc>
                <a:spcPct val="120000"/>
              </a:lnSpc>
              <a:buBlip>
                <a:blip r:embed="rId2"/>
              </a:buBlip>
            </a:pPr>
            <a:r>
              <a:rPr lang="es-MX" sz="1200" dirty="0"/>
              <a:t>El escenario mínimo para el ejercicio 2021 se estimó en 8.983 mdp, no obstante el presupuesto modificado fue de 9.102 mdp, generando una diferencia por 117.1 mdp a favor</a:t>
            </a:r>
          </a:p>
          <a:p>
            <a:pPr lvl="1" algn="just">
              <a:lnSpc>
                <a:spcPct val="120000"/>
              </a:lnSpc>
              <a:buBlip>
                <a:blip r:embed="rId2"/>
              </a:buBlip>
            </a:pPr>
            <a:r>
              <a:rPr lang="es-MX" sz="1200" dirty="0"/>
              <a:t>Durante el ejercicio 2021 se obtuvieron ingresos extraordinarios por 39.8 mdp del Fondo de Aportaciones para el Fortalecimiento de las Entidades Federativas</a:t>
            </a:r>
          </a:p>
          <a:p>
            <a:pPr marL="0" indent="0" algn="just">
              <a:lnSpc>
                <a:spcPct val="120000"/>
              </a:lnSpc>
              <a:buNone/>
            </a:pPr>
            <a:r>
              <a:rPr lang="es-MX" sz="1400" dirty="0"/>
              <a:t>Para el ejercicio 2022 se presenta el escenario mínimo estimado por la Unidad de Estudios Económicos Actuariales y Presupuesto; no obstante, dicho escenario puede incrementar de conformidad con el comportamiento de altas y bajas en el transcurso del ejercicio.</a:t>
            </a:r>
          </a:p>
          <a:p>
            <a:pPr marL="342900" indent="-342900" algn="just">
              <a:lnSpc>
                <a:spcPct val="120000"/>
              </a:lnSpc>
              <a:buFont typeface="+mj-lt"/>
              <a:buAutoNum type="arabicPeriod" startAt="5"/>
            </a:pPr>
            <a:r>
              <a:rPr lang="es-MX" sz="1400" dirty="0"/>
              <a:t>En el capítulo 5000 el sub ejercicio estimado de 11.3 mdp es derivado de la falta de adquisición de los bienes muebles solicitados para el año, es importante destacar que para la estimación del cierre se considera el devengo presupuestal del SITE, mismo que asciende a poco más de 20 mdp, en virtud de lo anterior la cifra ajustada reduce significativamente para el ejercicio 2022. Al igual que en los capítulos 2000 y 3000 no se consideran los proyectos solicitados.</a:t>
            </a:r>
          </a:p>
          <a:p>
            <a:pPr marL="342900" indent="-342900" algn="just">
              <a:lnSpc>
                <a:spcPct val="120000"/>
              </a:lnSpc>
              <a:buFont typeface="+mj-lt"/>
              <a:buAutoNum type="arabicPeriod" startAt="5"/>
            </a:pPr>
            <a:r>
              <a:rPr lang="es-MX" sz="1400" dirty="0"/>
              <a:t>Existe un sub ejercicio del total de capítulo, mismo que corresponde a los presupuestos aprobados para la construcción de una </a:t>
            </a:r>
            <a:r>
              <a:rPr lang="es-MX" sz="1400" dirty="0" err="1"/>
              <a:t>Unimef</a:t>
            </a:r>
            <a:r>
              <a:rPr lang="es-MX" sz="1400" dirty="0"/>
              <a:t> y la perforación de un pozo para los salones de eventos; la cifra ajustada replica estas solicitudes.</a:t>
            </a:r>
          </a:p>
          <a:p>
            <a:pPr marL="0" indent="0" algn="just">
              <a:lnSpc>
                <a:spcPct val="120000"/>
              </a:lnSpc>
              <a:buNone/>
            </a:pPr>
            <a:endParaRPr lang="es-MX" sz="1400"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Notas para el Egreso</a:t>
            </a:r>
          </a:p>
        </p:txBody>
      </p:sp>
    </p:spTree>
    <p:extLst>
      <p:ext uri="{BB962C8B-B14F-4D97-AF65-F5344CB8AC3E}">
        <p14:creationId xmlns:p14="http://schemas.microsoft.com/office/powerpoint/2010/main" val="28716994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35</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Resumen de Proyectos Solicitados 2022</a:t>
            </a:r>
          </a:p>
        </p:txBody>
      </p:sp>
      <p:graphicFrame>
        <p:nvGraphicFramePr>
          <p:cNvPr id="9" name="Tabla 5">
            <a:extLst>
              <a:ext uri="{FF2B5EF4-FFF2-40B4-BE49-F238E27FC236}">
                <a16:creationId xmlns:a16="http://schemas.microsoft.com/office/drawing/2014/main" id="{3DA7B3C7-2DD3-40D5-ABB5-2FB4CA566312}"/>
              </a:ext>
            </a:extLst>
          </p:cNvPr>
          <p:cNvGraphicFramePr>
            <a:graphicFrameLocks noGrp="1"/>
          </p:cNvGraphicFramePr>
          <p:nvPr>
            <p:extLst>
              <p:ext uri="{D42A27DB-BD31-4B8C-83A1-F6EECF244321}">
                <p14:modId xmlns:p14="http://schemas.microsoft.com/office/powerpoint/2010/main" val="3400663397"/>
              </p:ext>
            </p:extLst>
          </p:nvPr>
        </p:nvGraphicFramePr>
        <p:xfrm>
          <a:off x="266200" y="1097858"/>
          <a:ext cx="8493397" cy="5154100"/>
        </p:xfrm>
        <a:graphic>
          <a:graphicData uri="http://schemas.openxmlformats.org/drawingml/2006/table">
            <a:tbl>
              <a:tblPr firstRow="1" bandRow="1">
                <a:tableStyleId>{69CF1AB2-1976-4502-BF36-3FF5EA218861}</a:tableStyleId>
              </a:tblPr>
              <a:tblGrid>
                <a:gridCol w="4793803">
                  <a:extLst>
                    <a:ext uri="{9D8B030D-6E8A-4147-A177-3AD203B41FA5}">
                      <a16:colId xmlns:a16="http://schemas.microsoft.com/office/drawing/2014/main" val="866676120"/>
                    </a:ext>
                  </a:extLst>
                </a:gridCol>
                <a:gridCol w="1204317">
                  <a:extLst>
                    <a:ext uri="{9D8B030D-6E8A-4147-A177-3AD203B41FA5}">
                      <a16:colId xmlns:a16="http://schemas.microsoft.com/office/drawing/2014/main" val="3123343225"/>
                    </a:ext>
                  </a:extLst>
                </a:gridCol>
                <a:gridCol w="2495277">
                  <a:extLst>
                    <a:ext uri="{9D8B030D-6E8A-4147-A177-3AD203B41FA5}">
                      <a16:colId xmlns:a16="http://schemas.microsoft.com/office/drawing/2014/main" val="2401376931"/>
                    </a:ext>
                  </a:extLst>
                </a:gridCol>
              </a:tblGrid>
              <a:tr h="332530">
                <a:tc>
                  <a:txBody>
                    <a:bodyPr/>
                    <a:lstStyle/>
                    <a:p>
                      <a:pPr algn="ctr"/>
                      <a:r>
                        <a:rPr lang="es-MX" sz="1200" dirty="0"/>
                        <a:t>Nombre PY</a:t>
                      </a:r>
                    </a:p>
                  </a:txBody>
                  <a:tcPr/>
                </a:tc>
                <a:tc>
                  <a:txBody>
                    <a:bodyPr/>
                    <a:lstStyle/>
                    <a:p>
                      <a:pPr algn="ctr"/>
                      <a:r>
                        <a:rPr lang="es-MX" sz="1200" dirty="0"/>
                        <a:t>Monto</a:t>
                      </a:r>
                    </a:p>
                  </a:txBody>
                  <a:tcPr/>
                </a:tc>
                <a:tc>
                  <a:txBody>
                    <a:bodyPr/>
                    <a:lstStyle/>
                    <a:p>
                      <a:pPr algn="ctr"/>
                      <a:r>
                        <a:rPr lang="es-MX" sz="1200" dirty="0"/>
                        <a:t>Solicitante</a:t>
                      </a:r>
                    </a:p>
                  </a:txBody>
                  <a:tcPr/>
                </a:tc>
                <a:extLst>
                  <a:ext uri="{0D108BD9-81ED-4DB2-BD59-A6C34878D82A}">
                    <a16:rowId xmlns:a16="http://schemas.microsoft.com/office/drawing/2014/main" val="98849518"/>
                  </a:ext>
                </a:extLst>
              </a:tr>
              <a:tr h="332530">
                <a:tc>
                  <a:txBody>
                    <a:bodyPr/>
                    <a:lstStyle/>
                    <a:p>
                      <a:r>
                        <a:rPr lang="es-MX" sz="1200" dirty="0"/>
                        <a:t>Aplicación Móvil Préstamo PCP </a:t>
                      </a:r>
                      <a:r>
                        <a:rPr lang="es-MX" sz="1200" dirty="0" err="1"/>
                        <a:t>Expres</a:t>
                      </a:r>
                      <a:endParaRPr lang="es-MX" sz="1200" dirty="0"/>
                    </a:p>
                  </a:txBody>
                  <a:tcPr/>
                </a:tc>
                <a:tc>
                  <a:txBody>
                    <a:bodyPr/>
                    <a:lstStyle/>
                    <a:p>
                      <a:r>
                        <a:rPr lang="es-MX" sz="1200" dirty="0"/>
                        <a:t>$1’630,000</a:t>
                      </a:r>
                    </a:p>
                  </a:txBody>
                  <a:tcPr/>
                </a:tc>
                <a:tc>
                  <a:txBody>
                    <a:bodyPr/>
                    <a:lstStyle/>
                    <a:p>
                      <a:r>
                        <a:rPr lang="es-MX" sz="1200" dirty="0"/>
                        <a:t>Dirección de Informática</a:t>
                      </a:r>
                    </a:p>
                  </a:txBody>
                  <a:tcPr/>
                </a:tc>
                <a:extLst>
                  <a:ext uri="{0D108BD9-81ED-4DB2-BD59-A6C34878D82A}">
                    <a16:rowId xmlns:a16="http://schemas.microsoft.com/office/drawing/2014/main" val="640943470"/>
                  </a:ext>
                </a:extLst>
              </a:tr>
              <a:tr h="332530">
                <a:tc>
                  <a:txBody>
                    <a:bodyPr/>
                    <a:lstStyle/>
                    <a:p>
                      <a:r>
                        <a:rPr lang="es-MX" sz="1200" dirty="0"/>
                        <a:t>Adquisición de Circuito Cerrado de Televisión (CCTV)</a:t>
                      </a:r>
                    </a:p>
                  </a:txBody>
                  <a:tcPr/>
                </a:tc>
                <a:tc>
                  <a:txBody>
                    <a:bodyPr/>
                    <a:lstStyle/>
                    <a:p>
                      <a:r>
                        <a:rPr lang="es-MX" sz="1200" dirty="0"/>
                        <a:t>$2’970,000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1695287270"/>
                  </a:ext>
                </a:extLst>
              </a:tr>
              <a:tr h="332530">
                <a:tc>
                  <a:txBody>
                    <a:bodyPr/>
                    <a:lstStyle/>
                    <a:p>
                      <a:r>
                        <a:rPr lang="es-MX" sz="1200" dirty="0"/>
                        <a:t>Impresión láser en consultorios médicos </a:t>
                      </a:r>
                      <a:r>
                        <a:rPr lang="es-MX" sz="1200" dirty="0" err="1"/>
                        <a:t>UNIMEF´s</a:t>
                      </a:r>
                      <a:endParaRPr lang="es-MX" sz="1200" dirty="0"/>
                    </a:p>
                  </a:txBody>
                  <a:tcPr/>
                </a:tc>
                <a:tc>
                  <a:txBody>
                    <a:bodyPr/>
                    <a:lstStyle/>
                    <a:p>
                      <a:r>
                        <a:rPr lang="es-MX" sz="1200" dirty="0"/>
                        <a:t>$1’893,000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2227224207"/>
                  </a:ext>
                </a:extLst>
              </a:tr>
              <a:tr h="427975">
                <a:tc>
                  <a:txBody>
                    <a:bodyPr/>
                    <a:lstStyle/>
                    <a:p>
                      <a:r>
                        <a:rPr lang="es-MX" sz="1200" dirty="0"/>
                        <a:t>Seguridad para la Administración de Fondo Acumulado de Aportaciones (</a:t>
                      </a:r>
                      <a:r>
                        <a:rPr lang="es-MX" sz="1200" dirty="0" err="1"/>
                        <a:t>BlockChain</a:t>
                      </a:r>
                      <a:r>
                        <a:rPr lang="es-MX" sz="1200" dirty="0"/>
                        <a:t>)</a:t>
                      </a:r>
                    </a:p>
                  </a:txBody>
                  <a:tcPr/>
                </a:tc>
                <a:tc>
                  <a:txBody>
                    <a:bodyPr/>
                    <a:lstStyle/>
                    <a:p>
                      <a:r>
                        <a:rPr lang="es-MX" sz="1200" dirty="0"/>
                        <a:t>$4’500,000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4036663306"/>
                  </a:ext>
                </a:extLst>
              </a:tr>
              <a:tr h="332530">
                <a:tc>
                  <a:txBody>
                    <a:bodyPr/>
                    <a:lstStyle/>
                    <a:p>
                      <a:r>
                        <a:rPr lang="es-MX" sz="1200" dirty="0"/>
                        <a:t>Autenticación Segura con el INE</a:t>
                      </a:r>
                    </a:p>
                  </a:txBody>
                  <a:tcPr/>
                </a:tc>
                <a:tc>
                  <a:txBody>
                    <a:bodyPr/>
                    <a:lstStyle/>
                    <a:p>
                      <a:r>
                        <a:rPr lang="es-MX" sz="1200" dirty="0"/>
                        <a:t>$3’300,000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3552170549"/>
                  </a:ext>
                </a:extLst>
              </a:tr>
              <a:tr h="332530">
                <a:tc>
                  <a:txBody>
                    <a:bodyPr/>
                    <a:lstStyle/>
                    <a:p>
                      <a:r>
                        <a:rPr lang="es-MX" sz="1200" dirty="0"/>
                        <a:t>Sistema de Detección/Prevención de Intrusos IDS-IPS</a:t>
                      </a:r>
                    </a:p>
                  </a:txBody>
                  <a:tcPr/>
                </a:tc>
                <a:tc>
                  <a:txBody>
                    <a:bodyPr/>
                    <a:lstStyle/>
                    <a:p>
                      <a:r>
                        <a:rPr lang="es-MX" sz="1200" dirty="0"/>
                        <a:t>$5’020,000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4012870130"/>
                  </a:ext>
                </a:extLst>
              </a:tr>
              <a:tr h="332530">
                <a:tc>
                  <a:txBody>
                    <a:bodyPr/>
                    <a:lstStyle/>
                    <a:p>
                      <a:r>
                        <a:rPr lang="es-MX" sz="1200" dirty="0"/>
                        <a:t>Administración de Seguridad de Usuarios y Perfiles</a:t>
                      </a:r>
                    </a:p>
                  </a:txBody>
                  <a:tcPr/>
                </a:tc>
                <a:tc>
                  <a:txBody>
                    <a:bodyPr/>
                    <a:lstStyle/>
                    <a:p>
                      <a:r>
                        <a:rPr lang="es-MX" sz="1200" dirty="0"/>
                        <a:t>$250,000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2921585153"/>
                  </a:ext>
                </a:extLst>
              </a:tr>
              <a:tr h="332530">
                <a:tc>
                  <a:txBody>
                    <a:bodyPr/>
                    <a:lstStyle/>
                    <a:p>
                      <a:r>
                        <a:rPr lang="es-MX" sz="1200" dirty="0"/>
                        <a:t>Archivo Móvil para el área de Archivo de Concentración del IPEJAL</a:t>
                      </a:r>
                    </a:p>
                  </a:txBody>
                  <a:tcPr/>
                </a:tc>
                <a:tc>
                  <a:txBody>
                    <a:bodyPr/>
                    <a:lstStyle/>
                    <a:p>
                      <a:r>
                        <a:rPr lang="es-MX" sz="1200" dirty="0"/>
                        <a:t>$8’163,590</a:t>
                      </a:r>
                    </a:p>
                  </a:txBody>
                  <a:tcPr/>
                </a:tc>
                <a:tc>
                  <a:txBody>
                    <a:bodyPr/>
                    <a:lstStyle/>
                    <a:p>
                      <a:r>
                        <a:rPr lang="es-MX" sz="1200" dirty="0"/>
                        <a:t>Dirección de Administración</a:t>
                      </a:r>
                    </a:p>
                  </a:txBody>
                  <a:tcPr/>
                </a:tc>
                <a:extLst>
                  <a:ext uri="{0D108BD9-81ED-4DB2-BD59-A6C34878D82A}">
                    <a16:rowId xmlns:a16="http://schemas.microsoft.com/office/drawing/2014/main" val="2625260751"/>
                  </a:ext>
                </a:extLst>
              </a:tr>
              <a:tr h="427975">
                <a:tc>
                  <a:txBody>
                    <a:bodyPr/>
                    <a:lstStyle/>
                    <a:p>
                      <a:r>
                        <a:rPr lang="es-MX" sz="1200" dirty="0"/>
                        <a:t>Renovación de Mobiliario y artículos varios del Centro de Atención y Desarrollo Integral para el Pensionado.</a:t>
                      </a:r>
                    </a:p>
                  </a:txBody>
                  <a:tcPr/>
                </a:tc>
                <a:tc>
                  <a:txBody>
                    <a:bodyPr/>
                    <a:lstStyle/>
                    <a:p>
                      <a:r>
                        <a:rPr lang="es-MX" sz="1200" dirty="0"/>
                        <a:t>$1’275,051</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Administración</a:t>
                      </a:r>
                    </a:p>
                  </a:txBody>
                  <a:tcPr/>
                </a:tc>
                <a:extLst>
                  <a:ext uri="{0D108BD9-81ED-4DB2-BD59-A6C34878D82A}">
                    <a16:rowId xmlns:a16="http://schemas.microsoft.com/office/drawing/2014/main" val="1994517265"/>
                  </a:ext>
                </a:extLst>
              </a:tr>
              <a:tr h="332530">
                <a:tc>
                  <a:txBody>
                    <a:bodyPr/>
                    <a:lstStyle/>
                    <a:p>
                      <a:r>
                        <a:rPr lang="es-MX" sz="1200" dirty="0"/>
                        <a:t>Renovación de parque vehicular</a:t>
                      </a:r>
                    </a:p>
                  </a:txBody>
                  <a:tcPr/>
                </a:tc>
                <a:tc>
                  <a:txBody>
                    <a:bodyPr/>
                    <a:lstStyle/>
                    <a:p>
                      <a:r>
                        <a:rPr lang="es-MX" sz="1200" dirty="0"/>
                        <a:t>$2’084,769</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Administración</a:t>
                      </a:r>
                    </a:p>
                  </a:txBody>
                  <a:tcPr/>
                </a:tc>
                <a:extLst>
                  <a:ext uri="{0D108BD9-81ED-4DB2-BD59-A6C34878D82A}">
                    <a16:rowId xmlns:a16="http://schemas.microsoft.com/office/drawing/2014/main" val="4150363957"/>
                  </a:ext>
                </a:extLst>
              </a:tr>
              <a:tr h="332530">
                <a:tc>
                  <a:txBody>
                    <a:bodyPr/>
                    <a:lstStyle/>
                    <a:p>
                      <a:r>
                        <a:rPr lang="es-MX" sz="1200" dirty="0"/>
                        <a:t>Adquisición de sistema para el control de Inversiones</a:t>
                      </a:r>
                    </a:p>
                  </a:txBody>
                  <a:tcPr/>
                </a:tc>
                <a:tc>
                  <a:txBody>
                    <a:bodyPr/>
                    <a:lstStyle/>
                    <a:p>
                      <a:r>
                        <a:rPr lang="es-MX" sz="1200" dirty="0"/>
                        <a:t>$700,000</a:t>
                      </a:r>
                    </a:p>
                  </a:txBody>
                  <a:tcPr/>
                </a:tc>
                <a:tc>
                  <a:txBody>
                    <a:bodyPr/>
                    <a:lstStyle/>
                    <a:p>
                      <a:r>
                        <a:rPr lang="es-MX" sz="1200" dirty="0"/>
                        <a:t>Dirección de Finanzas</a:t>
                      </a:r>
                    </a:p>
                  </a:txBody>
                  <a:tcPr/>
                </a:tc>
                <a:extLst>
                  <a:ext uri="{0D108BD9-81ED-4DB2-BD59-A6C34878D82A}">
                    <a16:rowId xmlns:a16="http://schemas.microsoft.com/office/drawing/2014/main" val="2179463194"/>
                  </a:ext>
                </a:extLst>
              </a:tr>
              <a:tr h="427975">
                <a:tc>
                  <a:txBody>
                    <a:bodyPr/>
                    <a:lstStyle/>
                    <a:p>
                      <a:r>
                        <a:rPr lang="es-MX" sz="1200" dirty="0"/>
                        <a:t>Instalación y adecuación de consultorios de las Unidades Médico Familiares</a:t>
                      </a:r>
                    </a:p>
                  </a:txBody>
                  <a:tcPr/>
                </a:tc>
                <a:tc>
                  <a:txBody>
                    <a:bodyPr/>
                    <a:lstStyle/>
                    <a:p>
                      <a:r>
                        <a:rPr lang="es-MX" sz="1200" dirty="0"/>
                        <a:t>$4’600,000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Servicios Médicos</a:t>
                      </a:r>
                    </a:p>
                  </a:txBody>
                  <a:tcPr/>
                </a:tc>
                <a:extLst>
                  <a:ext uri="{0D108BD9-81ED-4DB2-BD59-A6C34878D82A}">
                    <a16:rowId xmlns:a16="http://schemas.microsoft.com/office/drawing/2014/main" val="658095010"/>
                  </a:ext>
                </a:extLst>
              </a:tr>
              <a:tr h="332530">
                <a:tc>
                  <a:txBody>
                    <a:bodyPr/>
                    <a:lstStyle/>
                    <a:p>
                      <a:r>
                        <a:rPr lang="es-MX" sz="1200" dirty="0"/>
                        <a:t>Análisis y consultoría de Ciberseguridad</a:t>
                      </a:r>
                    </a:p>
                  </a:txBody>
                  <a:tcPr/>
                </a:tc>
                <a:tc>
                  <a:txBody>
                    <a:bodyPr/>
                    <a:lstStyle/>
                    <a:p>
                      <a:r>
                        <a:rPr lang="es-MX" sz="1200" dirty="0"/>
                        <a:t>$950,000</a:t>
                      </a:r>
                    </a:p>
                  </a:txBody>
                  <a:tcPr/>
                </a:tc>
                <a:tc>
                  <a:txBody>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MX" sz="1200" dirty="0"/>
                        <a:t>Dirección de Informática</a:t>
                      </a:r>
                    </a:p>
                  </a:txBody>
                  <a:tcPr/>
                </a:tc>
                <a:extLst>
                  <a:ext uri="{0D108BD9-81ED-4DB2-BD59-A6C34878D82A}">
                    <a16:rowId xmlns:a16="http://schemas.microsoft.com/office/drawing/2014/main" val="4197968234"/>
                  </a:ext>
                </a:extLst>
              </a:tr>
            </a:tbl>
          </a:graphicData>
        </a:graphic>
      </p:graphicFrame>
    </p:spTree>
    <p:extLst>
      <p:ext uri="{BB962C8B-B14F-4D97-AF65-F5344CB8AC3E}">
        <p14:creationId xmlns:p14="http://schemas.microsoft.com/office/powerpoint/2010/main" val="42148990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36</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Ingreso</a:t>
            </a:r>
          </a:p>
        </p:txBody>
      </p:sp>
      <p:pic>
        <p:nvPicPr>
          <p:cNvPr id="8" name="Imagen 7">
            <a:extLst>
              <a:ext uri="{FF2B5EF4-FFF2-40B4-BE49-F238E27FC236}">
                <a16:creationId xmlns:a16="http://schemas.microsoft.com/office/drawing/2014/main" id="{8B1F99CC-AB3A-4F9F-81F6-D5CB39B8C859}"/>
              </a:ext>
            </a:extLst>
          </p:cNvPr>
          <p:cNvPicPr>
            <a:picLocks noChangeAspect="1"/>
          </p:cNvPicPr>
          <p:nvPr/>
        </p:nvPicPr>
        <p:blipFill>
          <a:blip r:embed="rId2"/>
          <a:stretch>
            <a:fillRect/>
          </a:stretch>
        </p:blipFill>
        <p:spPr>
          <a:xfrm>
            <a:off x="77204" y="1694397"/>
            <a:ext cx="9144000" cy="3469206"/>
          </a:xfrm>
          <a:prstGeom prst="rect">
            <a:avLst/>
          </a:prstGeom>
        </p:spPr>
      </p:pic>
      <p:sp>
        <p:nvSpPr>
          <p:cNvPr id="10" name="CuadroTexto 9">
            <a:extLst>
              <a:ext uri="{FF2B5EF4-FFF2-40B4-BE49-F238E27FC236}">
                <a16:creationId xmlns:a16="http://schemas.microsoft.com/office/drawing/2014/main" id="{3C25D847-06A7-43C3-8610-4C32785ECC2A}"/>
              </a:ext>
            </a:extLst>
          </p:cNvPr>
          <p:cNvSpPr txBox="1"/>
          <p:nvPr/>
        </p:nvSpPr>
        <p:spPr>
          <a:xfrm>
            <a:off x="77204" y="1193210"/>
            <a:ext cx="8753695" cy="461665"/>
          </a:xfrm>
          <a:prstGeom prst="rect">
            <a:avLst/>
          </a:prstGeom>
          <a:noFill/>
        </p:spPr>
        <p:txBody>
          <a:bodyPr wrap="square">
            <a:spAutoFit/>
          </a:bodyPr>
          <a:lstStyle/>
          <a:p>
            <a:pPr algn="just"/>
            <a:r>
              <a:rPr lang="es-MX" sz="1200" dirty="0"/>
              <a:t>A continuación se muestra la expectativa de ingresos al cierre del ejercicio 2021, así como las proyecciones para el ejercicio 2022:</a:t>
            </a:r>
          </a:p>
        </p:txBody>
      </p:sp>
    </p:spTree>
    <p:extLst>
      <p:ext uri="{BB962C8B-B14F-4D97-AF65-F5344CB8AC3E}">
        <p14:creationId xmlns:p14="http://schemas.microsoft.com/office/powerpoint/2010/main" val="13508926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37</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Notas para el Ingreso</a:t>
            </a:r>
          </a:p>
        </p:txBody>
      </p:sp>
      <p:sp>
        <p:nvSpPr>
          <p:cNvPr id="9" name="CuadroTexto 8">
            <a:extLst>
              <a:ext uri="{FF2B5EF4-FFF2-40B4-BE49-F238E27FC236}">
                <a16:creationId xmlns:a16="http://schemas.microsoft.com/office/drawing/2014/main" id="{2A083AA4-5185-4FCD-8AA3-F4B24358B39B}"/>
              </a:ext>
            </a:extLst>
          </p:cNvPr>
          <p:cNvSpPr txBox="1"/>
          <p:nvPr/>
        </p:nvSpPr>
        <p:spPr>
          <a:xfrm>
            <a:off x="194899" y="1168600"/>
            <a:ext cx="8636000" cy="1938992"/>
          </a:xfrm>
          <a:prstGeom prst="rect">
            <a:avLst/>
          </a:prstGeom>
          <a:noFill/>
        </p:spPr>
        <p:txBody>
          <a:bodyPr wrap="square">
            <a:spAutoFit/>
          </a:bodyPr>
          <a:lstStyle/>
          <a:p>
            <a:pPr marL="228600" indent="-228600" algn="just">
              <a:buFont typeface="+mj-lt"/>
              <a:buAutoNum type="arabicPeriod"/>
            </a:pPr>
            <a:r>
              <a:rPr lang="es-MX" sz="1200" dirty="0"/>
              <a:t>Se contempla una reducción en la recaudación de aportaciones respecto a la estimación inicial de un 3%, esta proyección atiende al comportamiento observado al cierre de septiembre de 2021. De manera adicional, la reducción en recaudación se ve afectada por la baja en el número de afiliados respecto a 2020, mismos que ascienden a 1,099 afiliados o 68.6 mdp anuales.</a:t>
            </a:r>
          </a:p>
          <a:p>
            <a:pPr marL="228600" indent="-228600" algn="just">
              <a:buFont typeface="+mj-lt"/>
              <a:buAutoNum type="arabicPeriod"/>
            </a:pPr>
            <a:endParaRPr lang="es-MX" sz="1200" dirty="0"/>
          </a:p>
          <a:p>
            <a:pPr marL="228600" indent="-228600" algn="just">
              <a:buFont typeface="+mj-lt"/>
              <a:buAutoNum type="arabicPeriod"/>
            </a:pPr>
            <a:r>
              <a:rPr lang="es-MX" sz="1200" dirty="0"/>
              <a:t>Se estima una mayor recaudación por la colocación de préstamos por 311.7 mdp, atribuible a la colocación de Préstamos a Corto Plazo – para lo cual se espera una colocación total de 9.202 mdp lo que representa un 8% adicional a lo proyectado. El rubro se encuentra a su vez beneficiado por el alza paulatina de tasas, mismas que fueron estimadas en 2021 en 4.84%. Para el ejercicio 2022, se consideran una colocación de préstamos con las siguientes premisas:</a:t>
            </a:r>
          </a:p>
        </p:txBody>
      </p:sp>
      <p:graphicFrame>
        <p:nvGraphicFramePr>
          <p:cNvPr id="11" name="Tabla 5">
            <a:extLst>
              <a:ext uri="{FF2B5EF4-FFF2-40B4-BE49-F238E27FC236}">
                <a16:creationId xmlns:a16="http://schemas.microsoft.com/office/drawing/2014/main" id="{29F6903F-45B6-4836-AD6B-AE04346C6E77}"/>
              </a:ext>
            </a:extLst>
          </p:cNvPr>
          <p:cNvGraphicFramePr>
            <a:graphicFrameLocks noGrp="1"/>
          </p:cNvGraphicFramePr>
          <p:nvPr>
            <p:extLst>
              <p:ext uri="{D42A27DB-BD31-4B8C-83A1-F6EECF244321}">
                <p14:modId xmlns:p14="http://schemas.microsoft.com/office/powerpoint/2010/main" val="3310171713"/>
              </p:ext>
            </p:extLst>
          </p:nvPr>
        </p:nvGraphicFramePr>
        <p:xfrm>
          <a:off x="343987" y="3386752"/>
          <a:ext cx="8456025" cy="2428240"/>
        </p:xfrm>
        <a:graphic>
          <a:graphicData uri="http://schemas.openxmlformats.org/drawingml/2006/table">
            <a:tbl>
              <a:tblPr firstRow="1" bandRow="1">
                <a:tableStyleId>{9D7B26C5-4107-4FEC-AEDC-1716B250A1EF}</a:tableStyleId>
              </a:tblPr>
              <a:tblGrid>
                <a:gridCol w="1691205">
                  <a:extLst>
                    <a:ext uri="{9D8B030D-6E8A-4147-A177-3AD203B41FA5}">
                      <a16:colId xmlns:a16="http://schemas.microsoft.com/office/drawing/2014/main" val="765206066"/>
                    </a:ext>
                  </a:extLst>
                </a:gridCol>
                <a:gridCol w="1691205">
                  <a:extLst>
                    <a:ext uri="{9D8B030D-6E8A-4147-A177-3AD203B41FA5}">
                      <a16:colId xmlns:a16="http://schemas.microsoft.com/office/drawing/2014/main" val="616266319"/>
                    </a:ext>
                  </a:extLst>
                </a:gridCol>
                <a:gridCol w="1691205">
                  <a:extLst>
                    <a:ext uri="{9D8B030D-6E8A-4147-A177-3AD203B41FA5}">
                      <a16:colId xmlns:a16="http://schemas.microsoft.com/office/drawing/2014/main" val="4255761364"/>
                    </a:ext>
                  </a:extLst>
                </a:gridCol>
                <a:gridCol w="1691205">
                  <a:extLst>
                    <a:ext uri="{9D8B030D-6E8A-4147-A177-3AD203B41FA5}">
                      <a16:colId xmlns:a16="http://schemas.microsoft.com/office/drawing/2014/main" val="769997599"/>
                    </a:ext>
                  </a:extLst>
                </a:gridCol>
                <a:gridCol w="1691205">
                  <a:extLst>
                    <a:ext uri="{9D8B030D-6E8A-4147-A177-3AD203B41FA5}">
                      <a16:colId xmlns:a16="http://schemas.microsoft.com/office/drawing/2014/main" val="3930101980"/>
                    </a:ext>
                  </a:extLst>
                </a:gridCol>
              </a:tblGrid>
              <a:tr h="370840">
                <a:tc>
                  <a:txBody>
                    <a:bodyPr/>
                    <a:lstStyle/>
                    <a:p>
                      <a:pPr algn="ctr"/>
                      <a:r>
                        <a:rPr lang="es-MX" sz="1400" dirty="0"/>
                        <a:t>Tipo de Préstamo</a:t>
                      </a:r>
                    </a:p>
                  </a:txBody>
                  <a:tcPr anchor="ctr"/>
                </a:tc>
                <a:tc>
                  <a:txBody>
                    <a:bodyPr/>
                    <a:lstStyle/>
                    <a:p>
                      <a:pPr algn="ctr"/>
                      <a:r>
                        <a:rPr lang="es-MX" sz="1400" dirty="0"/>
                        <a:t>Monto a colocar</a:t>
                      </a:r>
                    </a:p>
                  </a:txBody>
                  <a:tcPr anchor="ctr"/>
                </a:tc>
                <a:tc>
                  <a:txBody>
                    <a:bodyPr/>
                    <a:lstStyle/>
                    <a:p>
                      <a:pPr algn="ctr"/>
                      <a:r>
                        <a:rPr lang="es-MX" sz="1400" dirty="0"/>
                        <a:t>Tasa promedio de recuperación</a:t>
                      </a:r>
                    </a:p>
                  </a:txBody>
                  <a:tcPr anchor="ctr"/>
                </a:tc>
                <a:tc>
                  <a:txBody>
                    <a:bodyPr/>
                    <a:lstStyle/>
                    <a:p>
                      <a:pPr algn="ctr"/>
                      <a:r>
                        <a:rPr lang="es-MX" sz="1400" dirty="0"/>
                        <a:t>Plazo promedio estimado de recuperación</a:t>
                      </a:r>
                    </a:p>
                  </a:txBody>
                  <a:tcPr anchor="ctr"/>
                </a:tc>
                <a:tc>
                  <a:txBody>
                    <a:bodyPr/>
                    <a:lstStyle/>
                    <a:p>
                      <a:pPr algn="ctr"/>
                      <a:r>
                        <a:rPr lang="es-MX" sz="1400" dirty="0"/>
                        <a:t>Fondo de Garantía promedio de recuperación</a:t>
                      </a:r>
                      <a:endParaRPr lang="es-MX" sz="1400" i="1" dirty="0"/>
                    </a:p>
                  </a:txBody>
                  <a:tcPr anchor="ctr"/>
                </a:tc>
                <a:extLst>
                  <a:ext uri="{0D108BD9-81ED-4DB2-BD59-A6C34878D82A}">
                    <a16:rowId xmlns:a16="http://schemas.microsoft.com/office/drawing/2014/main" val="2161338091"/>
                  </a:ext>
                </a:extLst>
              </a:tr>
              <a:tr h="370840">
                <a:tc>
                  <a:txBody>
                    <a:bodyPr/>
                    <a:lstStyle/>
                    <a:p>
                      <a:pPr algn="ctr"/>
                      <a:r>
                        <a:rPr lang="es-MX" sz="1400" dirty="0"/>
                        <a:t>PCP</a:t>
                      </a:r>
                    </a:p>
                  </a:txBody>
                  <a:tcPr anchor="ctr"/>
                </a:tc>
                <a:tc>
                  <a:txBody>
                    <a:bodyPr/>
                    <a:lstStyle/>
                    <a:p>
                      <a:pPr algn="ctr"/>
                      <a:r>
                        <a:rPr lang="es-MX" sz="1400" dirty="0"/>
                        <a:t>$8,750,000,000</a:t>
                      </a:r>
                    </a:p>
                  </a:txBody>
                  <a:tcPr anchor="ctr"/>
                </a:tc>
                <a:tc>
                  <a:txBody>
                    <a:bodyPr/>
                    <a:lstStyle/>
                    <a:p>
                      <a:pPr algn="ctr"/>
                      <a:r>
                        <a:rPr lang="es-MX" sz="1400" dirty="0"/>
                        <a:t>5.37%</a:t>
                      </a:r>
                    </a:p>
                  </a:txBody>
                  <a:tcPr anchor="ctr"/>
                </a:tc>
                <a:tc>
                  <a:txBody>
                    <a:bodyPr/>
                    <a:lstStyle/>
                    <a:p>
                      <a:pPr algn="ctr"/>
                      <a:r>
                        <a:rPr lang="es-MX" sz="1400" dirty="0"/>
                        <a:t>42</a:t>
                      </a:r>
                    </a:p>
                  </a:txBody>
                  <a:tcPr anchor="ctr"/>
                </a:tc>
                <a:tc>
                  <a:txBody>
                    <a:bodyPr/>
                    <a:lstStyle/>
                    <a:p>
                      <a:pPr algn="ctr"/>
                      <a:r>
                        <a:rPr lang="es-MX" sz="1400" dirty="0"/>
                        <a:t>1%</a:t>
                      </a:r>
                    </a:p>
                  </a:txBody>
                  <a:tcPr anchor="ctr"/>
                </a:tc>
                <a:extLst>
                  <a:ext uri="{0D108BD9-81ED-4DB2-BD59-A6C34878D82A}">
                    <a16:rowId xmlns:a16="http://schemas.microsoft.com/office/drawing/2014/main" val="3095807246"/>
                  </a:ext>
                </a:extLst>
              </a:tr>
              <a:tr h="370840">
                <a:tc>
                  <a:txBody>
                    <a:bodyPr/>
                    <a:lstStyle/>
                    <a:p>
                      <a:pPr algn="ctr"/>
                      <a:r>
                        <a:rPr lang="es-MX" sz="1400" dirty="0"/>
                        <a:t>PMP</a:t>
                      </a:r>
                    </a:p>
                  </a:txBody>
                  <a:tcPr anchor="ctr"/>
                </a:tc>
                <a:tc>
                  <a:txBody>
                    <a:bodyPr/>
                    <a:lstStyle/>
                    <a:p>
                      <a:pPr algn="ctr"/>
                      <a:r>
                        <a:rPr lang="es-MX" sz="1400" dirty="0"/>
                        <a:t>$220,000,000</a:t>
                      </a:r>
                    </a:p>
                  </a:txBody>
                  <a:tcPr anchor="ctr"/>
                </a:tc>
                <a:tc>
                  <a:txBody>
                    <a:bodyPr/>
                    <a:lstStyle/>
                    <a:p>
                      <a:pPr algn="ctr"/>
                      <a:r>
                        <a:rPr lang="es-MX" sz="1400" dirty="0"/>
                        <a:t>12.34%</a:t>
                      </a:r>
                    </a:p>
                  </a:txBody>
                  <a:tcPr anchor="ctr"/>
                </a:tc>
                <a:tc>
                  <a:txBody>
                    <a:bodyPr/>
                    <a:lstStyle/>
                    <a:p>
                      <a:pPr algn="ctr"/>
                      <a:r>
                        <a:rPr lang="es-MX" sz="1400" dirty="0"/>
                        <a:t>91</a:t>
                      </a:r>
                    </a:p>
                  </a:txBody>
                  <a:tcPr anchor="ctr"/>
                </a:tc>
                <a:tc>
                  <a:txBody>
                    <a:bodyPr/>
                    <a:lstStyle/>
                    <a:p>
                      <a:pPr algn="ctr"/>
                      <a:r>
                        <a:rPr lang="es-MX" sz="1400" dirty="0"/>
                        <a:t>1%</a:t>
                      </a:r>
                    </a:p>
                  </a:txBody>
                  <a:tcPr anchor="ctr"/>
                </a:tc>
                <a:extLst>
                  <a:ext uri="{0D108BD9-81ED-4DB2-BD59-A6C34878D82A}">
                    <a16:rowId xmlns:a16="http://schemas.microsoft.com/office/drawing/2014/main" val="3764618180"/>
                  </a:ext>
                </a:extLst>
              </a:tr>
              <a:tr h="370840">
                <a:tc>
                  <a:txBody>
                    <a:bodyPr/>
                    <a:lstStyle/>
                    <a:p>
                      <a:pPr algn="ctr"/>
                      <a:r>
                        <a:rPr lang="es-MX" sz="1400" dirty="0"/>
                        <a:t>PLMP</a:t>
                      </a:r>
                    </a:p>
                  </a:txBody>
                  <a:tcPr anchor="ctr"/>
                </a:tc>
                <a:tc>
                  <a:txBody>
                    <a:bodyPr/>
                    <a:lstStyle/>
                    <a:p>
                      <a:pPr algn="ctr"/>
                      <a:r>
                        <a:rPr lang="es-MX" sz="1400" dirty="0"/>
                        <a:t>$765,000,000</a:t>
                      </a:r>
                    </a:p>
                  </a:txBody>
                  <a:tcPr anchor="ctr"/>
                </a:tc>
                <a:tc>
                  <a:txBody>
                    <a:bodyPr/>
                    <a:lstStyle/>
                    <a:p>
                      <a:pPr algn="ctr"/>
                      <a:r>
                        <a:rPr lang="es-MX" sz="1400" dirty="0"/>
                        <a:t>9.87%</a:t>
                      </a:r>
                    </a:p>
                  </a:txBody>
                  <a:tcPr anchor="ctr"/>
                </a:tc>
                <a:tc>
                  <a:txBody>
                    <a:bodyPr/>
                    <a:lstStyle/>
                    <a:p>
                      <a:pPr algn="ctr"/>
                      <a:r>
                        <a:rPr lang="es-MX" sz="1400" dirty="0"/>
                        <a:t>155</a:t>
                      </a:r>
                    </a:p>
                  </a:txBody>
                  <a:tcPr anchor="ctr"/>
                </a:tc>
                <a:tc>
                  <a:txBody>
                    <a:bodyPr/>
                    <a:lstStyle/>
                    <a:p>
                      <a:pPr algn="ctr"/>
                      <a:r>
                        <a:rPr lang="es-MX" sz="1400" dirty="0"/>
                        <a:t>0.0878%</a:t>
                      </a:r>
                    </a:p>
                  </a:txBody>
                  <a:tcPr anchor="ctr"/>
                </a:tc>
                <a:extLst>
                  <a:ext uri="{0D108BD9-81ED-4DB2-BD59-A6C34878D82A}">
                    <a16:rowId xmlns:a16="http://schemas.microsoft.com/office/drawing/2014/main" val="3189693928"/>
                  </a:ext>
                </a:extLst>
              </a:tr>
              <a:tr h="370840">
                <a:tc>
                  <a:txBody>
                    <a:bodyPr/>
                    <a:lstStyle/>
                    <a:p>
                      <a:pPr algn="ctr"/>
                      <a:r>
                        <a:rPr lang="es-MX" sz="1400" dirty="0"/>
                        <a:t>PH</a:t>
                      </a:r>
                    </a:p>
                  </a:txBody>
                  <a:tcPr anchor="ctr"/>
                </a:tc>
                <a:tc>
                  <a:txBody>
                    <a:bodyPr/>
                    <a:lstStyle/>
                    <a:p>
                      <a:pPr algn="ctr"/>
                      <a:r>
                        <a:rPr lang="es-MX" sz="1400" dirty="0"/>
                        <a:t>$325,000,000</a:t>
                      </a:r>
                    </a:p>
                  </a:txBody>
                  <a:tcPr anchor="ctr"/>
                </a:tc>
                <a:tc>
                  <a:txBody>
                    <a:bodyPr/>
                    <a:lstStyle/>
                    <a:p>
                      <a:pPr algn="ctr"/>
                      <a:r>
                        <a:rPr lang="es-MX" sz="1400" dirty="0"/>
                        <a:t>9.83%</a:t>
                      </a:r>
                    </a:p>
                  </a:txBody>
                  <a:tcPr anchor="ctr"/>
                </a:tc>
                <a:tc>
                  <a:txBody>
                    <a:bodyPr/>
                    <a:lstStyle/>
                    <a:p>
                      <a:pPr algn="ctr"/>
                      <a:r>
                        <a:rPr lang="es-MX" sz="1400" dirty="0"/>
                        <a:t>335</a:t>
                      </a:r>
                    </a:p>
                  </a:txBody>
                  <a:tcPr anchor="ctr"/>
                </a:tc>
                <a:tc>
                  <a:txBody>
                    <a:bodyPr/>
                    <a:lstStyle/>
                    <a:p>
                      <a:pPr algn="ctr"/>
                      <a:r>
                        <a:rPr lang="es-MX" sz="1400" dirty="0"/>
                        <a:t>0.0745%</a:t>
                      </a:r>
                    </a:p>
                  </a:txBody>
                  <a:tcPr anchor="ctr"/>
                </a:tc>
                <a:extLst>
                  <a:ext uri="{0D108BD9-81ED-4DB2-BD59-A6C34878D82A}">
                    <a16:rowId xmlns:a16="http://schemas.microsoft.com/office/drawing/2014/main" val="108770788"/>
                  </a:ext>
                </a:extLst>
              </a:tr>
            </a:tbl>
          </a:graphicData>
        </a:graphic>
      </p:graphicFrame>
    </p:spTree>
    <p:extLst>
      <p:ext uri="{BB962C8B-B14F-4D97-AF65-F5344CB8AC3E}">
        <p14:creationId xmlns:p14="http://schemas.microsoft.com/office/powerpoint/2010/main" val="2230571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38</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Notas para el Ingreso</a:t>
            </a:r>
          </a:p>
        </p:txBody>
      </p:sp>
      <p:sp>
        <p:nvSpPr>
          <p:cNvPr id="9" name="CuadroTexto 8">
            <a:extLst>
              <a:ext uri="{FF2B5EF4-FFF2-40B4-BE49-F238E27FC236}">
                <a16:creationId xmlns:a16="http://schemas.microsoft.com/office/drawing/2014/main" id="{2A083AA4-5185-4FCD-8AA3-F4B24358B39B}"/>
              </a:ext>
            </a:extLst>
          </p:cNvPr>
          <p:cNvSpPr txBox="1"/>
          <p:nvPr/>
        </p:nvSpPr>
        <p:spPr>
          <a:xfrm>
            <a:off x="194899" y="1168600"/>
            <a:ext cx="8636000" cy="5078313"/>
          </a:xfrm>
          <a:prstGeom prst="rect">
            <a:avLst/>
          </a:prstGeom>
          <a:noFill/>
        </p:spPr>
        <p:txBody>
          <a:bodyPr wrap="square">
            <a:spAutoFit/>
          </a:bodyPr>
          <a:lstStyle/>
          <a:p>
            <a:pPr marL="228600" indent="-228600" algn="just">
              <a:buFont typeface="+mj-lt"/>
              <a:buAutoNum type="arabicPeriod" startAt="3"/>
            </a:pPr>
            <a:r>
              <a:rPr lang="es-MX" sz="1200" dirty="0"/>
              <a:t>Si bien es cierto, el ejercicio 2021 no ha sido favorable en los rendimientos en mercados financieros, también es cierto que existe un incremento en el monto global de la cartera de inversiones, motivo por el cual se estima una recaudación de 143.5 mdp adicional al inicial. Por otra parte para el ejercicio 2022, se proyecta una reducción en los ingresos por dos factores: el primero, se estima que se requerirá iniciar con la venta de activos a fin de solventar los gastos de la nómina de jubilados y pensionados, y el segundo en virtud de la estrategia de diversificación de inversiones migrando a renta variable, pasando de 2.5% al cierre de diciembre de 2020 a 12.8% al cierre de septiembre de 2021, por lo que el área de inversiones no proyecta flujos altos de recuperación.</a:t>
            </a:r>
          </a:p>
          <a:p>
            <a:pPr marL="228600" indent="-228600" algn="just">
              <a:buFont typeface="+mj-lt"/>
              <a:buAutoNum type="arabicPeriod" startAt="3"/>
            </a:pPr>
            <a:endParaRPr lang="es-MX" sz="1200" dirty="0"/>
          </a:p>
          <a:p>
            <a:pPr marL="228600" indent="-228600" algn="just">
              <a:buFont typeface="+mj-lt"/>
              <a:buAutoNum type="arabicPeriod" startAt="3"/>
            </a:pPr>
            <a:r>
              <a:rPr lang="es-MX" sz="1200" dirty="0"/>
              <a:t>Se estima una reducción en los ingresos derivados de la venta y renta de los bienes inmuebles (se incluyen fideicomisos) por 41.9 mdp, la proyección 2022 atiende a las cifras reportadas por la Dirección de Promoción de Vivienda e Inmobiliaria.</a:t>
            </a:r>
          </a:p>
          <a:p>
            <a:pPr marL="228600" indent="-228600" algn="just">
              <a:buFont typeface="+mj-lt"/>
              <a:buAutoNum type="arabicPeriod" startAt="3"/>
            </a:pPr>
            <a:endParaRPr lang="es-MX" sz="1200" dirty="0"/>
          </a:p>
          <a:p>
            <a:pPr marL="228600" indent="-228600" algn="just">
              <a:buFont typeface="+mj-lt"/>
              <a:buAutoNum type="arabicPeriod" startAt="3"/>
            </a:pPr>
            <a:r>
              <a:rPr lang="es-MX" sz="1200" dirty="0"/>
              <a:t>Para la recuperación de ingresos por venta de servicios, se estima un cierre con una ligera reducción en los ingresos estimados por solo 493 mil pesos; no obstante la recuperación es atribuible a la operación de estacionamiento a partir de agosto de 2021 en virtud de que el resto de centros de servicio han venido operando con números negativos desde inicio de año. La proyección 2022 atiende a las cifras proporcionadas por la Dirección de Administración a través de la Coordinación de Centros de Servicio.</a:t>
            </a:r>
          </a:p>
          <a:p>
            <a:pPr marL="228600" indent="-228600" algn="just">
              <a:buFont typeface="+mj-lt"/>
              <a:buAutoNum type="arabicPeriod" startAt="3"/>
            </a:pPr>
            <a:endParaRPr lang="es-MX" sz="1200" dirty="0"/>
          </a:p>
          <a:p>
            <a:pPr marL="228600" indent="-228600" algn="just">
              <a:buFont typeface="+mj-lt"/>
              <a:buAutoNum type="arabicPeriod" startAt="3"/>
            </a:pPr>
            <a:r>
              <a:rPr lang="es-MX" sz="1200" dirty="0"/>
              <a:t>El rubro de otros ingresos muestra una ligera reducción respecto a la estimación por 539 mil pesos derivado a la baja de residentes de la Casa Hogar. El monto proyectado para 2022 corresponde a la cifra estimada por la Dirección de Prestaciones a través de la Coordinación de Casa Hogar – Cadip.</a:t>
            </a:r>
          </a:p>
          <a:p>
            <a:pPr marL="228600" indent="-228600" algn="just">
              <a:buFont typeface="+mj-lt"/>
              <a:buAutoNum type="arabicPeriod" startAt="3"/>
            </a:pPr>
            <a:endParaRPr lang="es-MX" sz="1200" dirty="0"/>
          </a:p>
          <a:p>
            <a:pPr marL="228600" indent="-228600" algn="just">
              <a:buFont typeface="+mj-lt"/>
              <a:buAutoNum type="arabicPeriod" startAt="3"/>
            </a:pPr>
            <a:r>
              <a:rPr lang="es-MX" sz="1200" dirty="0"/>
              <a:t>Por último, el rubro de ingresos extraordinarios se vio impulsado por la transferencia de recursos del Fondo de Aportaciones para el Fortalecimiento de las Entidades Federativas por 39.8 mdp así como por la penalización de proveedores de la Dirección de Servicios Médicos. Para el ejercicio 2022 no se proyecta ninguna recuperación al no existir derecho jurídico de cobro sobre ningún concepto.</a:t>
            </a:r>
          </a:p>
        </p:txBody>
      </p:sp>
    </p:spTree>
    <p:extLst>
      <p:ext uri="{BB962C8B-B14F-4D97-AF65-F5344CB8AC3E}">
        <p14:creationId xmlns:p14="http://schemas.microsoft.com/office/powerpoint/2010/main" val="4649765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A1A50F2F-F114-4DE0-A32A-8A012230D983}"/>
              </a:ext>
            </a:extLst>
          </p:cNvPr>
          <p:cNvSpPr>
            <a:spLocks noGrp="1"/>
          </p:cNvSpPr>
          <p:nvPr>
            <p:ph type="sldNum" sz="quarter" idx="4"/>
          </p:nvPr>
        </p:nvSpPr>
        <p:spPr/>
        <p:txBody>
          <a:bodyPr/>
          <a:lstStyle/>
          <a:p>
            <a:fld id="{08DCC1CA-BC64-9342-9FC6-0A703FD15379}" type="slidenum">
              <a:rPr lang="en-US" smtClean="0">
                <a:solidFill>
                  <a:schemeClr val="bg1"/>
                </a:solidFill>
              </a:rPr>
              <a:pPr/>
              <a:t>39</a:t>
            </a:fld>
            <a:endParaRPr lang="en-US" dirty="0">
              <a:solidFill>
                <a:schemeClr val="bg1"/>
              </a:solidFill>
            </a:endParaRPr>
          </a:p>
        </p:txBody>
      </p:sp>
      <p:sp>
        <p:nvSpPr>
          <p:cNvPr id="3" name="Título 2">
            <a:extLst>
              <a:ext uri="{FF2B5EF4-FFF2-40B4-BE49-F238E27FC236}">
                <a16:creationId xmlns:a16="http://schemas.microsoft.com/office/drawing/2014/main" id="{0790DE8D-819D-4682-8D11-B8D3F8233B9A}"/>
              </a:ext>
            </a:extLst>
          </p:cNvPr>
          <p:cNvSpPr>
            <a:spLocks noGrp="1"/>
          </p:cNvSpPr>
          <p:nvPr>
            <p:ph type="title"/>
          </p:nvPr>
        </p:nvSpPr>
        <p:spPr/>
        <p:txBody>
          <a:bodyPr/>
          <a:lstStyle/>
          <a:p>
            <a:r>
              <a:rPr lang="es-MX" dirty="0"/>
              <a:t>Expectativa de Cierre y Proyección Presupuestal </a:t>
            </a:r>
            <a:br>
              <a:rPr lang="es-MX" dirty="0"/>
            </a:br>
            <a:r>
              <a:rPr lang="es-MX" dirty="0"/>
              <a:t>2021-2022</a:t>
            </a:r>
          </a:p>
        </p:txBody>
      </p:sp>
      <p:sp>
        <p:nvSpPr>
          <p:cNvPr id="4" name="Marcador de pie de página 3">
            <a:extLst>
              <a:ext uri="{FF2B5EF4-FFF2-40B4-BE49-F238E27FC236}">
                <a16:creationId xmlns:a16="http://schemas.microsoft.com/office/drawing/2014/main" id="{6DE6577C-60F5-4C09-B181-95BE4502081A}"/>
              </a:ext>
            </a:extLst>
          </p:cNvPr>
          <p:cNvSpPr>
            <a:spLocks noGrp="1"/>
          </p:cNvSpPr>
          <p:nvPr>
            <p:ph type="ftr" sz="quarter" idx="3"/>
          </p:nvPr>
        </p:nvSpPr>
        <p:spPr/>
        <p:txBody>
          <a:bodyPr/>
          <a:lstStyle/>
          <a:p>
            <a:r>
              <a:rPr lang="es-MX"/>
              <a:t>Sesión Ordinaria 10/2021 del 28 de Octubre de 2021</a:t>
            </a:r>
            <a:endParaRPr lang="es-MX" dirty="0"/>
          </a:p>
        </p:txBody>
      </p:sp>
      <p:sp>
        <p:nvSpPr>
          <p:cNvPr id="7" name="Marcador de texto 2">
            <a:extLst>
              <a:ext uri="{FF2B5EF4-FFF2-40B4-BE49-F238E27FC236}">
                <a16:creationId xmlns:a16="http://schemas.microsoft.com/office/drawing/2014/main" id="{AA7E224D-C67C-4BDD-9673-65A910437D66}"/>
              </a:ext>
            </a:extLst>
          </p:cNvPr>
          <p:cNvSpPr txBox="1">
            <a:spLocks/>
          </p:cNvSpPr>
          <p:nvPr/>
        </p:nvSpPr>
        <p:spPr>
          <a:xfrm>
            <a:off x="194899" y="790073"/>
            <a:ext cx="8636000" cy="419100"/>
          </a:xfrm>
          <a:prstGeom prst="rect">
            <a:avLst/>
          </a:prstGeom>
        </p:spPr>
        <p:txBody>
          <a:bodyPr/>
          <a:lstStyle>
            <a:lvl1pPr marL="228594" indent="-228594" algn="l" defTabSz="914377" rtl="0" eaLnBrk="1" latinLnBrk="0" hangingPunct="1">
              <a:lnSpc>
                <a:spcPct val="90000"/>
              </a:lnSpc>
              <a:spcBef>
                <a:spcPts val="1000"/>
              </a:spcBef>
              <a:buClr>
                <a:schemeClr val="accent1">
                  <a:lumMod val="50000"/>
                </a:schemeClr>
              </a:buClr>
              <a:buFont typeface="Wingdings" panose="05000000000000000000" pitchFamily="2" charset="2"/>
              <a:buChar char="§"/>
              <a:defRPr sz="20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Clr>
                <a:schemeClr val="accent1">
                  <a:lumMod val="50000"/>
                </a:schemeClr>
              </a:buClr>
              <a:buFont typeface="Prompt ExtraLight" panose="00000300000000000000" pitchFamily="2" charset="-34"/>
              <a:buChar char="-"/>
              <a:defRPr sz="18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Clr>
                <a:schemeClr val="accent1">
                  <a:lumMod val="75000"/>
                </a:schemeClr>
              </a:buClr>
              <a:buFont typeface="Arial" panose="020B0604020202020204" pitchFamily="34" charset="0"/>
              <a:buChar char="•"/>
              <a:defRPr sz="16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Clr>
                <a:srgbClr val="6E56A0"/>
              </a:buClr>
              <a:buFont typeface="Prompt ExtraLight" panose="00000300000000000000" pitchFamily="2" charset="-34"/>
              <a:buChar char="»"/>
              <a:defRPr sz="1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MX" sz="1600" b="1" dirty="0">
                <a:solidFill>
                  <a:schemeClr val="accent1">
                    <a:lumMod val="50000"/>
                  </a:schemeClr>
                </a:solidFill>
              </a:rPr>
              <a:t>Balance Presupuestal al cierre 2021 y proyección 2022</a:t>
            </a:r>
          </a:p>
        </p:txBody>
      </p:sp>
      <p:sp>
        <p:nvSpPr>
          <p:cNvPr id="9" name="CuadroTexto 8">
            <a:extLst>
              <a:ext uri="{FF2B5EF4-FFF2-40B4-BE49-F238E27FC236}">
                <a16:creationId xmlns:a16="http://schemas.microsoft.com/office/drawing/2014/main" id="{2A083AA4-5185-4FCD-8AA3-F4B24358B39B}"/>
              </a:ext>
            </a:extLst>
          </p:cNvPr>
          <p:cNvSpPr txBox="1"/>
          <p:nvPr/>
        </p:nvSpPr>
        <p:spPr>
          <a:xfrm>
            <a:off x="194899" y="1168600"/>
            <a:ext cx="8636000" cy="646331"/>
          </a:xfrm>
          <a:prstGeom prst="rect">
            <a:avLst/>
          </a:prstGeom>
          <a:noFill/>
        </p:spPr>
        <p:txBody>
          <a:bodyPr wrap="square">
            <a:spAutoFit/>
          </a:bodyPr>
          <a:lstStyle/>
          <a:p>
            <a:pPr algn="just"/>
            <a:r>
              <a:rPr lang="es-MX" sz="1200" dirty="0"/>
              <a:t>Con base a las cifras anteriormente presentadas, a continuación se muestran el balance presupuestal y la proporción de gasto por concepto, al cierre del ejercicio 2021, así como con las proyecciones para el ejercicio 2022:</a:t>
            </a:r>
          </a:p>
        </p:txBody>
      </p:sp>
      <p:pic>
        <p:nvPicPr>
          <p:cNvPr id="8" name="Imagen 7">
            <a:extLst>
              <a:ext uri="{FF2B5EF4-FFF2-40B4-BE49-F238E27FC236}">
                <a16:creationId xmlns:a16="http://schemas.microsoft.com/office/drawing/2014/main" id="{0B066F1C-20BE-4918-BC73-2AB194FE9A28}"/>
              </a:ext>
            </a:extLst>
          </p:cNvPr>
          <p:cNvPicPr>
            <a:picLocks noChangeAspect="1"/>
          </p:cNvPicPr>
          <p:nvPr/>
        </p:nvPicPr>
        <p:blipFill>
          <a:blip r:embed="rId2"/>
          <a:stretch>
            <a:fillRect/>
          </a:stretch>
        </p:blipFill>
        <p:spPr>
          <a:xfrm>
            <a:off x="1626274" y="1587700"/>
            <a:ext cx="5387144" cy="3243471"/>
          </a:xfrm>
          <a:prstGeom prst="rect">
            <a:avLst/>
          </a:prstGeom>
        </p:spPr>
      </p:pic>
      <p:pic>
        <p:nvPicPr>
          <p:cNvPr id="10" name="Imagen 9">
            <a:extLst>
              <a:ext uri="{FF2B5EF4-FFF2-40B4-BE49-F238E27FC236}">
                <a16:creationId xmlns:a16="http://schemas.microsoft.com/office/drawing/2014/main" id="{3D40F8E3-328E-4510-9E75-93B0F8585CAA}"/>
              </a:ext>
            </a:extLst>
          </p:cNvPr>
          <p:cNvPicPr>
            <a:picLocks noChangeAspect="1"/>
          </p:cNvPicPr>
          <p:nvPr/>
        </p:nvPicPr>
        <p:blipFill>
          <a:blip r:embed="rId3"/>
          <a:stretch>
            <a:fillRect/>
          </a:stretch>
        </p:blipFill>
        <p:spPr>
          <a:xfrm>
            <a:off x="82550" y="4902115"/>
            <a:ext cx="8978900" cy="1336760"/>
          </a:xfrm>
          <a:prstGeom prst="rect">
            <a:avLst/>
          </a:prstGeom>
        </p:spPr>
      </p:pic>
    </p:spTree>
    <p:extLst>
      <p:ext uri="{BB962C8B-B14F-4D97-AF65-F5344CB8AC3E}">
        <p14:creationId xmlns:p14="http://schemas.microsoft.com/office/powerpoint/2010/main" val="206631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1CB2DD21-F8F1-424D-A878-00CEFAB1F06A}"/>
              </a:ext>
            </a:extLst>
          </p:cNvPr>
          <p:cNvSpPr>
            <a:spLocks noGrp="1"/>
          </p:cNvSpPr>
          <p:nvPr>
            <p:ph type="sldNum" sz="quarter" idx="4"/>
          </p:nvPr>
        </p:nvSpPr>
        <p:spPr>
          <a:xfrm>
            <a:off x="6919865" y="6492875"/>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084D06D4-5FC9-4774-928F-A5C406F1ACBF}"/>
              </a:ext>
            </a:extLst>
          </p:cNvPr>
          <p:cNvSpPr>
            <a:spLocks noGrp="1"/>
          </p:cNvSpPr>
          <p:nvPr>
            <p:ph type="title"/>
          </p:nvPr>
        </p:nvSpPr>
        <p:spPr>
          <a:xfrm>
            <a:off x="291443" y="2485486"/>
            <a:ext cx="5955841" cy="1147796"/>
          </a:xfrm>
        </p:spPr>
        <p:txBody>
          <a:bodyPr>
            <a:noAutofit/>
          </a:bodyPr>
          <a:lstStyle/>
          <a:p>
            <a:r>
              <a:rPr lang="es-MX" dirty="0"/>
              <a:t>4. Discusión y en su caso Aprobación de Cuadro de Pensionados</a:t>
            </a:r>
            <a:br>
              <a:rPr lang="es-MX" dirty="0"/>
            </a:br>
            <a:r>
              <a:rPr lang="es-MX" dirty="0"/>
              <a:t>Efectos</a:t>
            </a:r>
          </a:p>
        </p:txBody>
      </p:sp>
      <p:sp>
        <p:nvSpPr>
          <p:cNvPr id="4" name="Marcador de pie de página 3">
            <a:extLst>
              <a:ext uri="{FF2B5EF4-FFF2-40B4-BE49-F238E27FC236}">
                <a16:creationId xmlns:a16="http://schemas.microsoft.com/office/drawing/2014/main" id="{0A810690-F758-4BE2-B7E8-78A6A8AC3770}"/>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Subtítulo 2">
            <a:extLst>
              <a:ext uri="{FF2B5EF4-FFF2-40B4-BE49-F238E27FC236}">
                <a16:creationId xmlns:a16="http://schemas.microsoft.com/office/drawing/2014/main" id="{4E3A909B-29C3-462C-AE59-355170E619C5}"/>
              </a:ext>
            </a:extLst>
          </p:cNvPr>
          <p:cNvSpPr>
            <a:spLocks noGrp="1"/>
          </p:cNvSpPr>
          <p:nvPr>
            <p:ph type="subTitle" idx="4294967295"/>
          </p:nvPr>
        </p:nvSpPr>
        <p:spPr>
          <a:xfrm>
            <a:off x="2092324" y="3636978"/>
            <a:ext cx="2479675" cy="307975"/>
          </a:xfrm>
          <a:prstGeom prst="rect">
            <a:avLst/>
          </a:prstGeom>
        </p:spPr>
        <p:txBody>
          <a:bodyPr/>
          <a:lstStyle/>
          <a:p>
            <a:pPr marL="0" indent="0" algn="ctr">
              <a:buNone/>
            </a:pPr>
            <a:r>
              <a:rPr lang="es-MX" b="1" dirty="0">
                <a:solidFill>
                  <a:schemeClr val="bg2">
                    <a:lumMod val="50000"/>
                  </a:schemeClr>
                </a:solidFill>
              </a:rPr>
              <a:t>Noviembre 2021</a:t>
            </a:r>
          </a:p>
        </p:txBody>
      </p:sp>
      <p:sp>
        <p:nvSpPr>
          <p:cNvPr id="7" name="Rectángulo 6">
            <a:extLst>
              <a:ext uri="{FF2B5EF4-FFF2-40B4-BE49-F238E27FC236}">
                <a16:creationId xmlns:a16="http://schemas.microsoft.com/office/drawing/2014/main" id="{3236BEE7-5639-483F-87B1-0F64A6CD7BAF}"/>
              </a:ext>
            </a:extLst>
          </p:cNvPr>
          <p:cNvSpPr/>
          <p:nvPr/>
        </p:nvSpPr>
        <p:spPr>
          <a:xfrm>
            <a:off x="709470" y="5352850"/>
            <a:ext cx="8038591" cy="1154162"/>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495450" marR="0" lvl="0" indent="-171450" algn="just" defTabSz="457200" rtl="0" eaLnBrk="1" fontAlgn="auto" latinLnBrk="0" hangingPunct="1">
              <a:lnSpc>
                <a:spcPct val="100000"/>
              </a:lnSpc>
              <a:buClrTx/>
              <a:buSzTx/>
              <a:buBlip>
                <a:blip r:embed="rId3"/>
              </a:buBlip>
              <a:tabLst/>
              <a:defRPr/>
            </a:pPr>
            <a:r>
              <a:rPr kumimoji="0" lang="es-MX" sz="1400" b="0" i="0" u="none" strike="noStrike" kern="1200" cap="none" spc="0" normalizeH="0" baseline="0" noProof="0" dirty="0">
                <a:ln>
                  <a:noFill/>
                </a:ln>
                <a:solidFill>
                  <a:schemeClr val="bg2">
                    <a:lumMod val="50000"/>
                  </a:schemeClr>
                </a:solidFill>
                <a:effectLst/>
                <a:uLnTx/>
                <a:uFillTx/>
                <a:latin typeface="Prompt ExtraLight"/>
                <a:ea typeface="+mn-ea"/>
                <a:cs typeface="+mn-cs"/>
              </a:rPr>
              <a:t>E</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n desahogo del punto número cuatro del orden del día, el Director General del Instituto de Pensiones del Estado de Jalisco, Héctor Pizano Ramos, con fundamento en lo establecido en el artículo 154 fracción V de la Ley del Instituto de Pensiones del Estado de Jalisco, presenta lo relativo a la </a:t>
            </a:r>
            <a:r>
              <a:rPr kumimoji="0" lang="es-MX" sz="1100" b="0" i="1" u="none" strike="noStrike" kern="1200" cap="none" spc="0" normalizeH="0" baseline="0" noProof="0" dirty="0">
                <a:ln>
                  <a:noFill/>
                </a:ln>
                <a:solidFill>
                  <a:schemeClr val="bg2">
                    <a:lumMod val="50000"/>
                  </a:schemeClr>
                </a:solidFill>
                <a:effectLst/>
                <a:uLnTx/>
                <a:uFillTx/>
                <a:latin typeface="Prompt ExtraLight"/>
                <a:ea typeface="+mn-ea"/>
                <a:cs typeface="+mn-cs"/>
              </a:rPr>
              <a:t>Discusión y en su Caso </a:t>
            </a:r>
            <a:r>
              <a:rPr lang="es-MX" sz="1100" i="1" dirty="0">
                <a:solidFill>
                  <a:schemeClr val="bg2">
                    <a:lumMod val="50000"/>
                  </a:schemeClr>
                </a:solidFill>
                <a:latin typeface="Prompt ExtraLight"/>
              </a:rPr>
              <a:t>Aprobación del C</a:t>
            </a:r>
            <a:r>
              <a:rPr kumimoji="0" lang="es-MX" sz="1100" b="0" i="1" u="none" strike="noStrike" kern="1200" cap="none" spc="0" normalizeH="0" baseline="0" noProof="0" dirty="0" err="1">
                <a:ln>
                  <a:noFill/>
                </a:ln>
                <a:solidFill>
                  <a:schemeClr val="bg2">
                    <a:lumMod val="50000"/>
                  </a:schemeClr>
                </a:solidFill>
                <a:effectLst/>
                <a:uLnTx/>
                <a:uFillTx/>
                <a:latin typeface="Prompt ExtraLight"/>
                <a:ea typeface="+mn-ea"/>
                <a:cs typeface="+mn-cs"/>
              </a:rPr>
              <a:t>uadro</a:t>
            </a:r>
            <a:r>
              <a:rPr kumimoji="0" lang="es-MX" sz="1100" b="0" i="1" u="none" strike="noStrike" kern="1200" cap="none" spc="0" normalizeH="0" baseline="0" noProof="0" dirty="0">
                <a:ln>
                  <a:noFill/>
                </a:ln>
                <a:solidFill>
                  <a:schemeClr val="bg2">
                    <a:lumMod val="50000"/>
                  </a:schemeClr>
                </a:solidFill>
                <a:effectLst/>
                <a:uLnTx/>
                <a:uFillTx/>
                <a:latin typeface="Prompt ExtraLight"/>
                <a:ea typeface="+mn-ea"/>
                <a:cs typeface="+mn-cs"/>
              </a:rPr>
              <a:t> de Pensionados a efectos noviembre de 2021</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 con ajuste a partir del día siguiente a aquel en que cada afiliado haya cobrado su último sueldo, de conformidad con el artículo cuarto transitorio de la Ley del Instituto de Pensiones del Estado de Jalisco, conforme al siguiente reporte general:</a:t>
            </a:r>
          </a:p>
        </p:txBody>
      </p:sp>
      <p:pic>
        <p:nvPicPr>
          <p:cNvPr id="9" name="Imagen 8" descr="Un letrero de color negro&#10;&#10;Descripción generada automáticamente con confianza baja">
            <a:extLst>
              <a:ext uri="{FF2B5EF4-FFF2-40B4-BE49-F238E27FC236}">
                <a16:creationId xmlns:a16="http://schemas.microsoft.com/office/drawing/2014/main" id="{B8038AA4-9C30-4384-B1ED-011B6CA8F1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40323" y="3790966"/>
            <a:ext cx="1001631" cy="1001631"/>
          </a:xfrm>
          <a:prstGeom prst="rect">
            <a:avLst/>
          </a:prstGeom>
        </p:spPr>
      </p:pic>
    </p:spTree>
    <p:extLst>
      <p:ext uri="{BB962C8B-B14F-4D97-AF65-F5344CB8AC3E}">
        <p14:creationId xmlns:p14="http://schemas.microsoft.com/office/powerpoint/2010/main" val="3330287047"/>
      </p:ext>
    </p:extLst>
  </p:cSld>
  <p:clrMapOvr>
    <a:overrideClrMapping bg1="lt1" tx1="dk1" bg2="lt2" tx2="dk2" accent1="accent1" accent2="accent2" accent3="accent3" accent4="accent4" accent5="accent5" accent6="accent6" hlink="hlink" folHlink="folHlink"/>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81268" y="2489035"/>
            <a:ext cx="6205232" cy="1470025"/>
          </a:xfrm>
        </p:spPr>
        <p:txBody>
          <a:bodyPr vert="horz" lIns="91440" tIns="45720" rIns="91440" bIns="45720" rtlCol="0" anchor="ctr">
            <a:noAutofit/>
          </a:bodyPr>
          <a:lstStyle/>
          <a:p>
            <a:r>
              <a:rPr lang="es-MX" sz="2800" dirty="0">
                <a:solidFill>
                  <a:schemeClr val="accent1">
                    <a:lumMod val="50000"/>
                  </a:schemeClr>
                </a:solidFill>
              </a:rPr>
              <a:t>8. Reporte Informativo de la Cartera de Inversiones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960118" y="3653172"/>
            <a:ext cx="4184887" cy="596823"/>
          </a:xfrm>
        </p:spPr>
        <p:txBody>
          <a:bodyPr>
            <a:normAutofit/>
          </a:bodyPr>
          <a:lstStyle/>
          <a:p>
            <a:r>
              <a:rPr lang="es-MX" sz="2000" b="1" dirty="0"/>
              <a:t>Septiembre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557062"/>
            <a:ext cx="8019535"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indent="-285750" algn="just">
              <a:buBlip>
                <a:blip r:embed="rId2"/>
              </a:buBlip>
            </a:pPr>
            <a:r>
              <a:rPr lang="es-MX" sz="1400" dirty="0"/>
              <a:t>E</a:t>
            </a:r>
            <a:r>
              <a:rPr lang="es-MX" sz="1200" dirty="0"/>
              <a:t>n seguimiento al </a:t>
            </a:r>
            <a:r>
              <a:rPr lang="es-MX" sz="1200" i="1" dirty="0"/>
              <a:t>punto ocho </a:t>
            </a:r>
            <a:r>
              <a:rPr lang="es-MX" sz="1200" dirty="0"/>
              <a:t>del orden del día, el Director General del Instituto de Pensiones del Estado de Jalisco, Héctor Pizano Ramos, con fundamento en lo establecido en el artículo 154 fracción XVIII de la Ley del Instituto de Pensiones del Estado de Jalisco, presenta el </a:t>
            </a:r>
            <a:r>
              <a:rPr lang="es-MX" sz="1200" i="1" dirty="0"/>
              <a:t>Reporte de la Cartera de Inversiones al mes de septiembre de 2021</a:t>
            </a:r>
            <a:r>
              <a:rPr lang="es-MX" sz="1200" dirty="0"/>
              <a:t>, conforme al siguiente resumen:</a:t>
            </a:r>
          </a:p>
        </p:txBody>
      </p:sp>
    </p:spTree>
    <p:extLst>
      <p:ext uri="{BB962C8B-B14F-4D97-AF65-F5344CB8AC3E}">
        <p14:creationId xmlns:p14="http://schemas.microsoft.com/office/powerpoint/2010/main" val="27815638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3470164" y="562653"/>
            <a:ext cx="5490315" cy="338554"/>
          </a:xfrm>
          <a:prstGeom prst="rect">
            <a:avLst/>
          </a:prstGeom>
          <a:noFill/>
        </p:spPr>
        <p:txBody>
          <a:bodyPr wrap="square">
            <a:spAutoFit/>
          </a:bodyPr>
          <a:lstStyle/>
          <a:p>
            <a:pPr algn="r"/>
            <a:r>
              <a:rPr lang="es-MX" sz="1600" dirty="0">
                <a:solidFill>
                  <a:schemeClr val="accent1">
                    <a:lumMod val="50000"/>
                  </a:schemeClr>
                </a:solidFill>
                <a:latin typeface="+mn-lt"/>
              </a:rPr>
              <a:t>Cartera total de Inversiones IPEJAL septiembre 2021</a:t>
            </a:r>
          </a:p>
        </p:txBody>
      </p:sp>
      <p:sp>
        <p:nvSpPr>
          <p:cNvPr id="18" name="CuadroTexto 17">
            <a:extLst>
              <a:ext uri="{FF2B5EF4-FFF2-40B4-BE49-F238E27FC236}">
                <a16:creationId xmlns:a16="http://schemas.microsoft.com/office/drawing/2014/main" id="{59268211-0AAC-447E-83E2-2B8E362A6ACF}"/>
              </a:ext>
            </a:extLst>
          </p:cNvPr>
          <p:cNvSpPr txBox="1"/>
          <p:nvPr/>
        </p:nvSpPr>
        <p:spPr>
          <a:xfrm>
            <a:off x="899161" y="6246935"/>
            <a:ext cx="8061318" cy="246221"/>
          </a:xfrm>
          <a:prstGeom prst="rect">
            <a:avLst/>
          </a:prstGeom>
          <a:noFill/>
        </p:spPr>
        <p:txBody>
          <a:bodyPr wrap="square" rtlCol="0">
            <a:spAutoFit/>
          </a:bodyPr>
          <a:lstStyle/>
          <a:p>
            <a:r>
              <a:rPr lang="es-MX" sz="1000" b="1" dirty="0"/>
              <a:t>*Se modifico el formato en base a las nuevas políticas de IPEJAL aprobadas el 1 de junio de 2020</a:t>
            </a:r>
          </a:p>
        </p:txBody>
      </p:sp>
      <p:pic>
        <p:nvPicPr>
          <p:cNvPr id="10" name="Imagen 9">
            <a:extLst>
              <a:ext uri="{FF2B5EF4-FFF2-40B4-BE49-F238E27FC236}">
                <a16:creationId xmlns:a16="http://schemas.microsoft.com/office/drawing/2014/main" id="{B549BDC6-4DBF-4DE9-B179-F66AC8CF3113}"/>
              </a:ext>
            </a:extLst>
          </p:cNvPr>
          <p:cNvPicPr>
            <a:picLocks noChangeAspect="1"/>
          </p:cNvPicPr>
          <p:nvPr/>
        </p:nvPicPr>
        <p:blipFill>
          <a:blip r:embed="rId2">
            <a:clrChange>
              <a:clrFrom>
                <a:srgbClr val="FFFFFF"/>
              </a:clrFrom>
              <a:clrTo>
                <a:srgbClr val="FFFFFF">
                  <a:alpha val="0"/>
                </a:srgbClr>
              </a:clrTo>
            </a:clrChange>
            <a:lum bright="-20000" contrast="40000"/>
          </a:blip>
          <a:stretch>
            <a:fillRect/>
          </a:stretch>
        </p:blipFill>
        <p:spPr>
          <a:xfrm>
            <a:off x="106370" y="892064"/>
            <a:ext cx="3879285" cy="5157696"/>
          </a:xfrm>
          <a:prstGeom prst="rect">
            <a:avLst/>
          </a:prstGeom>
        </p:spPr>
      </p:pic>
      <p:pic>
        <p:nvPicPr>
          <p:cNvPr id="11" name="Imagen 10">
            <a:extLst>
              <a:ext uri="{FF2B5EF4-FFF2-40B4-BE49-F238E27FC236}">
                <a16:creationId xmlns:a16="http://schemas.microsoft.com/office/drawing/2014/main" id="{6A03D09E-8DBE-4CC4-87AF-3019EA1C4D1D}"/>
              </a:ext>
            </a:extLst>
          </p:cNvPr>
          <p:cNvPicPr>
            <a:picLocks noChangeAspect="1"/>
          </p:cNvPicPr>
          <p:nvPr/>
        </p:nvPicPr>
        <p:blipFill rotWithShape="1">
          <a:blip r:embed="rId3">
            <a:clrChange>
              <a:clrFrom>
                <a:srgbClr val="FFFFFF"/>
              </a:clrFrom>
              <a:clrTo>
                <a:srgbClr val="FFFFFF">
                  <a:alpha val="0"/>
                </a:srgbClr>
              </a:clrTo>
            </a:clrChange>
            <a:lum bright="-20000" contrast="40000"/>
          </a:blip>
          <a:srcRect l="62084"/>
          <a:stretch/>
        </p:blipFill>
        <p:spPr>
          <a:xfrm>
            <a:off x="3985655" y="901208"/>
            <a:ext cx="1503024" cy="5166839"/>
          </a:xfrm>
          <a:prstGeom prst="rect">
            <a:avLst/>
          </a:prstGeom>
        </p:spPr>
      </p:pic>
      <p:pic>
        <p:nvPicPr>
          <p:cNvPr id="12" name="Imagen 11">
            <a:extLst>
              <a:ext uri="{FF2B5EF4-FFF2-40B4-BE49-F238E27FC236}">
                <a16:creationId xmlns:a16="http://schemas.microsoft.com/office/drawing/2014/main" id="{DDE801A7-F8FD-42F4-AA2B-CC1B509D0D48}"/>
              </a:ext>
            </a:extLst>
          </p:cNvPr>
          <p:cNvPicPr>
            <a:picLocks noChangeAspect="1"/>
          </p:cNvPicPr>
          <p:nvPr/>
        </p:nvPicPr>
        <p:blipFill>
          <a:blip r:embed="rId4">
            <a:clrChange>
              <a:clrFrom>
                <a:srgbClr val="FFFFFF"/>
              </a:clrFrom>
              <a:clrTo>
                <a:srgbClr val="FFFFFF">
                  <a:alpha val="0"/>
                </a:srgbClr>
              </a:clrTo>
            </a:clrChange>
            <a:lum bright="-20000" contrast="40000"/>
          </a:blip>
          <a:stretch>
            <a:fillRect/>
          </a:stretch>
        </p:blipFill>
        <p:spPr>
          <a:xfrm>
            <a:off x="5650983" y="901207"/>
            <a:ext cx="3384376" cy="5166839"/>
          </a:xfrm>
          <a:prstGeom prst="rect">
            <a:avLst/>
          </a:prstGeom>
        </p:spPr>
      </p:pic>
    </p:spTree>
    <p:extLst>
      <p:ext uri="{BB962C8B-B14F-4D97-AF65-F5344CB8AC3E}">
        <p14:creationId xmlns:p14="http://schemas.microsoft.com/office/powerpoint/2010/main" val="6558089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latin typeface="+mn-lt"/>
              </a:rPr>
              <a:t>Comparativo de Rendimiento con Principales Indicadores de Mercado</a:t>
            </a:r>
          </a:p>
        </p:txBody>
      </p:sp>
      <p:sp>
        <p:nvSpPr>
          <p:cNvPr id="13" name="Rectángulo 12">
            <a:extLst>
              <a:ext uri="{FF2B5EF4-FFF2-40B4-BE49-F238E27FC236}">
                <a16:creationId xmlns:a16="http://schemas.microsoft.com/office/drawing/2014/main" id="{5BB58EE8-3D1C-4005-90A4-BB0BBCC9A251}"/>
              </a:ext>
            </a:extLst>
          </p:cNvPr>
          <p:cNvSpPr/>
          <p:nvPr/>
        </p:nvSpPr>
        <p:spPr>
          <a:xfrm>
            <a:off x="641365" y="5861111"/>
            <a:ext cx="7094845" cy="338554"/>
          </a:xfrm>
          <a:prstGeom prst="rect">
            <a:avLst/>
          </a:prstGeom>
        </p:spPr>
        <p:txBody>
          <a:bodyPr wrap="square">
            <a:spAutoFit/>
          </a:bodyPr>
          <a:lstStyle/>
          <a:p>
            <a:r>
              <a:rPr lang="es-MX" sz="800" dirty="0"/>
              <a:t>1 Se utilizará el rendimiento de los últimos 12 meses para ser comparable con reportes de AFORES.</a:t>
            </a:r>
          </a:p>
          <a:p>
            <a:r>
              <a:rPr lang="es-MX" sz="800" dirty="0"/>
              <a:t>2 Rendimientos preliminares recalculados, falta auditar datos para confirmar rendimientos históricos.</a:t>
            </a:r>
          </a:p>
        </p:txBody>
      </p:sp>
      <p:pic>
        <p:nvPicPr>
          <p:cNvPr id="14" name="Imagen 13">
            <a:extLst>
              <a:ext uri="{FF2B5EF4-FFF2-40B4-BE49-F238E27FC236}">
                <a16:creationId xmlns:a16="http://schemas.microsoft.com/office/drawing/2014/main" id="{5EDD7C8C-71DF-44A7-8C1B-5B5ADD69F6E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41365" y="1285932"/>
            <a:ext cx="3426256" cy="1417409"/>
          </a:xfrm>
          <a:prstGeom prst="rect">
            <a:avLst/>
          </a:prstGeom>
        </p:spPr>
      </p:pic>
      <p:pic>
        <p:nvPicPr>
          <p:cNvPr id="15" name="Imagen 14">
            <a:extLst>
              <a:ext uri="{FF2B5EF4-FFF2-40B4-BE49-F238E27FC236}">
                <a16:creationId xmlns:a16="http://schemas.microsoft.com/office/drawing/2014/main" id="{C5A4A4FC-4542-4D37-A6DE-42A5382A34CA}"/>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176587" y="1271036"/>
            <a:ext cx="3426256" cy="1432305"/>
          </a:xfrm>
          <a:prstGeom prst="rect">
            <a:avLst/>
          </a:prstGeom>
        </p:spPr>
      </p:pic>
      <p:pic>
        <p:nvPicPr>
          <p:cNvPr id="16" name="Imagen 15">
            <a:extLst>
              <a:ext uri="{FF2B5EF4-FFF2-40B4-BE49-F238E27FC236}">
                <a16:creationId xmlns:a16="http://schemas.microsoft.com/office/drawing/2014/main" id="{3B60FD51-3C73-46D0-AAF4-FDBFE1E834FF}"/>
              </a:ext>
            </a:extLst>
          </p:cNvPr>
          <p:cNvPicPr>
            <a:picLocks noChangeAspect="1"/>
          </p:cNvPicPr>
          <p:nvPr/>
        </p:nvPicPr>
        <p:blipFill>
          <a:blip r:embed="rId4">
            <a:clrChange>
              <a:clrFrom>
                <a:srgbClr val="FFFFFF"/>
              </a:clrFrom>
              <a:clrTo>
                <a:srgbClr val="FFFFFF">
                  <a:alpha val="0"/>
                </a:srgbClr>
              </a:clrTo>
            </a:clrChange>
            <a:lum bright="-20000" contrast="40000"/>
          </a:blip>
          <a:stretch>
            <a:fillRect/>
          </a:stretch>
        </p:blipFill>
        <p:spPr>
          <a:xfrm>
            <a:off x="649899" y="2807503"/>
            <a:ext cx="7956376" cy="2752051"/>
          </a:xfrm>
          <a:prstGeom prst="rect">
            <a:avLst/>
          </a:prstGeom>
        </p:spPr>
      </p:pic>
    </p:spTree>
    <p:extLst>
      <p:ext uri="{BB962C8B-B14F-4D97-AF65-F5344CB8AC3E}">
        <p14:creationId xmlns:p14="http://schemas.microsoft.com/office/powerpoint/2010/main" val="3852389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agen 24">
            <a:extLst>
              <a:ext uri="{FF2B5EF4-FFF2-40B4-BE49-F238E27FC236}">
                <a16:creationId xmlns:a16="http://schemas.microsoft.com/office/drawing/2014/main" id="{85781111-EC82-4716-A1CE-1EDA1E27C47C}"/>
              </a:ext>
            </a:extLst>
          </p:cNvPr>
          <p:cNvPicPr>
            <a:picLocks noChangeAspect="1"/>
          </p:cNvPicPr>
          <p:nvPr/>
        </p:nvPicPr>
        <p:blipFill>
          <a:blip r:embed="rId2"/>
          <a:stretch>
            <a:fillRect/>
          </a:stretch>
        </p:blipFill>
        <p:spPr>
          <a:xfrm>
            <a:off x="5150476" y="949970"/>
            <a:ext cx="3906137" cy="2817761"/>
          </a:xfrm>
          <a:prstGeom prst="rect">
            <a:avLst/>
          </a:prstGeom>
        </p:spPr>
      </p:pic>
      <p:pic>
        <p:nvPicPr>
          <p:cNvPr id="31" name="Imagen 30">
            <a:extLst>
              <a:ext uri="{FF2B5EF4-FFF2-40B4-BE49-F238E27FC236}">
                <a16:creationId xmlns:a16="http://schemas.microsoft.com/office/drawing/2014/main" id="{360D49CF-2586-4C0F-AC20-864FD9D45224}"/>
              </a:ext>
            </a:extLst>
          </p:cNvPr>
          <p:cNvPicPr>
            <a:picLocks noChangeAspect="1"/>
          </p:cNvPicPr>
          <p:nvPr/>
        </p:nvPicPr>
        <p:blipFill>
          <a:blip r:embed="rId3"/>
          <a:stretch>
            <a:fillRect/>
          </a:stretch>
        </p:blipFill>
        <p:spPr>
          <a:xfrm>
            <a:off x="5245962" y="1089068"/>
            <a:ext cx="3423549" cy="2144874"/>
          </a:xfrm>
          <a:prstGeom prst="rect">
            <a:avLst/>
          </a:prstGeom>
        </p:spPr>
      </p:pic>
      <p:pic>
        <p:nvPicPr>
          <p:cNvPr id="30" name="Imagen 29">
            <a:extLst>
              <a:ext uri="{FF2B5EF4-FFF2-40B4-BE49-F238E27FC236}">
                <a16:creationId xmlns:a16="http://schemas.microsoft.com/office/drawing/2014/main" id="{B3BA777E-2CE4-4197-9E11-1ACDDCAB3A9B}"/>
              </a:ext>
            </a:extLst>
          </p:cNvPr>
          <p:cNvPicPr>
            <a:picLocks noChangeAspect="1"/>
          </p:cNvPicPr>
          <p:nvPr/>
        </p:nvPicPr>
        <p:blipFill>
          <a:blip r:embed="rId4"/>
          <a:stretch>
            <a:fillRect/>
          </a:stretch>
        </p:blipFill>
        <p:spPr>
          <a:xfrm>
            <a:off x="529395" y="901207"/>
            <a:ext cx="3723036" cy="2973212"/>
          </a:xfrm>
          <a:prstGeom prst="rect">
            <a:avLst/>
          </a:prstGeom>
        </p:spPr>
      </p:pic>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82C0C116-066F-48BC-8CCE-44B0F5E484C1}"/>
              </a:ext>
            </a:extLst>
          </p:cNvPr>
          <p:cNvSpPr>
            <a:spLocks noGrp="1"/>
          </p:cNvSpPr>
          <p:nvPr>
            <p:ph type="title"/>
          </p:nvPr>
        </p:nvSpPr>
        <p:spPr>
          <a:xfrm>
            <a:off x="2498790" y="98504"/>
            <a:ext cx="5303371" cy="592106"/>
          </a:xfrm>
        </p:spPr>
        <p:txBody>
          <a:bodyPr>
            <a:normAutofit fontScale="90000"/>
          </a:bodyPr>
          <a:lstStyle/>
          <a:p>
            <a:r>
              <a:rPr lang="es-MX" sz="2800" dirty="0"/>
              <a:t>Reporte de la Cartera de Inversiones</a:t>
            </a:r>
            <a:endParaRPr lang="es-MX" dirty="0"/>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pic>
        <p:nvPicPr>
          <p:cNvPr id="24" name="Imagen 23">
            <a:extLst>
              <a:ext uri="{FF2B5EF4-FFF2-40B4-BE49-F238E27FC236}">
                <a16:creationId xmlns:a16="http://schemas.microsoft.com/office/drawing/2014/main" id="{8379AD53-AF39-4ADF-9560-A686EB3A70B5}"/>
              </a:ext>
            </a:extLst>
          </p:cNvPr>
          <p:cNvPicPr>
            <a:picLocks noChangeAspect="1"/>
          </p:cNvPicPr>
          <p:nvPr/>
        </p:nvPicPr>
        <p:blipFill>
          <a:blip r:embed="rId5"/>
          <a:stretch>
            <a:fillRect/>
          </a:stretch>
        </p:blipFill>
        <p:spPr>
          <a:xfrm>
            <a:off x="2171862" y="2864790"/>
            <a:ext cx="5060119" cy="3560373"/>
          </a:xfrm>
          <a:prstGeom prst="rect">
            <a:avLst/>
          </a:prstGeom>
        </p:spPr>
      </p:pic>
      <p:sp>
        <p:nvSpPr>
          <p:cNvPr id="26" name="CuadroTexto 25">
            <a:extLst>
              <a:ext uri="{FF2B5EF4-FFF2-40B4-BE49-F238E27FC236}">
                <a16:creationId xmlns:a16="http://schemas.microsoft.com/office/drawing/2014/main" id="{6A60124A-9B6F-4E75-BFCC-9DC22569E060}"/>
              </a:ext>
            </a:extLst>
          </p:cNvPr>
          <p:cNvSpPr txBox="1"/>
          <p:nvPr/>
        </p:nvSpPr>
        <p:spPr>
          <a:xfrm>
            <a:off x="1427440" y="2204963"/>
            <a:ext cx="758823"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27" name="Flecha curvada hacia la izquierda 19">
            <a:extLst>
              <a:ext uri="{FF2B5EF4-FFF2-40B4-BE49-F238E27FC236}">
                <a16:creationId xmlns:a16="http://schemas.microsoft.com/office/drawing/2014/main" id="{07112A60-7515-48AF-8D8B-1A0FEDE00ABE}"/>
              </a:ext>
            </a:extLst>
          </p:cNvPr>
          <p:cNvSpPr/>
          <p:nvPr/>
        </p:nvSpPr>
        <p:spPr>
          <a:xfrm rot="8328675">
            <a:off x="1019307" y="3650407"/>
            <a:ext cx="767873" cy="2154167"/>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solidFill>
                <a:schemeClr val="tx1"/>
              </a:solidFill>
            </a:endParaRPr>
          </a:p>
        </p:txBody>
      </p:sp>
      <p:sp>
        <p:nvSpPr>
          <p:cNvPr id="28" name="CuadroTexto 27">
            <a:extLst>
              <a:ext uri="{FF2B5EF4-FFF2-40B4-BE49-F238E27FC236}">
                <a16:creationId xmlns:a16="http://schemas.microsoft.com/office/drawing/2014/main" id="{A9B1F930-15D9-4313-904C-E894655D4412}"/>
              </a:ext>
            </a:extLst>
          </p:cNvPr>
          <p:cNvSpPr txBox="1"/>
          <p:nvPr/>
        </p:nvSpPr>
        <p:spPr>
          <a:xfrm>
            <a:off x="331228" y="5514622"/>
            <a:ext cx="2808312" cy="584775"/>
          </a:xfrm>
          <a:prstGeom prst="rect">
            <a:avLst/>
          </a:prstGeom>
          <a:noFill/>
        </p:spPr>
        <p:txBody>
          <a:bodyPr wrap="square" rtlCol="0">
            <a:spAutoFit/>
          </a:bodyPr>
          <a:lstStyle>
            <a:defPPr>
              <a:defRPr lang="es-MX"/>
            </a:defPPr>
            <a:lvl1pPr algn="ctr">
              <a:defRPr sz="1200"/>
            </a:lvl1pPr>
          </a:lstStyle>
          <a:p>
            <a:r>
              <a:rPr lang="es-MX" sz="1600" b="1" dirty="0"/>
              <a:t>Duración MACAULAY </a:t>
            </a:r>
          </a:p>
          <a:p>
            <a:r>
              <a:rPr lang="es-MX" sz="1600" b="1" dirty="0"/>
              <a:t>1,991.19 días (5.45años)</a:t>
            </a:r>
          </a:p>
        </p:txBody>
      </p:sp>
      <p:sp>
        <p:nvSpPr>
          <p:cNvPr id="29" name="CuadroTexto 28">
            <a:extLst>
              <a:ext uri="{FF2B5EF4-FFF2-40B4-BE49-F238E27FC236}">
                <a16:creationId xmlns:a16="http://schemas.microsoft.com/office/drawing/2014/main" id="{27743EAD-90A3-4D8B-AAE9-8BA39D05ECC6}"/>
              </a:ext>
            </a:extLst>
          </p:cNvPr>
          <p:cNvSpPr txBox="1"/>
          <p:nvPr/>
        </p:nvSpPr>
        <p:spPr>
          <a:xfrm>
            <a:off x="6271572" y="2272073"/>
            <a:ext cx="686165"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pic>
        <p:nvPicPr>
          <p:cNvPr id="32" name="Imagen 31">
            <a:extLst>
              <a:ext uri="{FF2B5EF4-FFF2-40B4-BE49-F238E27FC236}">
                <a16:creationId xmlns:a16="http://schemas.microsoft.com/office/drawing/2014/main" id="{9D4C9098-BF3F-4392-8D03-11864E34EB8D}"/>
              </a:ext>
            </a:extLst>
          </p:cNvPr>
          <p:cNvPicPr>
            <a:picLocks noChangeAspect="1"/>
          </p:cNvPicPr>
          <p:nvPr/>
        </p:nvPicPr>
        <p:blipFill>
          <a:blip r:embed="rId6"/>
          <a:stretch>
            <a:fillRect/>
          </a:stretch>
        </p:blipFill>
        <p:spPr>
          <a:xfrm>
            <a:off x="2277217" y="3307370"/>
            <a:ext cx="4589670" cy="2499685"/>
          </a:xfrm>
          <a:prstGeom prst="rect">
            <a:avLst/>
          </a:prstGeom>
        </p:spPr>
      </p:pic>
      <p:sp>
        <p:nvSpPr>
          <p:cNvPr id="33" name="CuadroTexto 32">
            <a:extLst>
              <a:ext uri="{FF2B5EF4-FFF2-40B4-BE49-F238E27FC236}">
                <a16:creationId xmlns:a16="http://schemas.microsoft.com/office/drawing/2014/main" id="{7B8E7F69-EC27-4278-8F0B-9B45D8DE4A5F}"/>
              </a:ext>
            </a:extLst>
          </p:cNvPr>
          <p:cNvSpPr txBox="1"/>
          <p:nvPr/>
        </p:nvSpPr>
        <p:spPr>
          <a:xfrm>
            <a:off x="3626223" y="4641541"/>
            <a:ext cx="615889" cy="307777"/>
          </a:xfrm>
          <a:prstGeom prst="rect">
            <a:avLst/>
          </a:prstGeom>
          <a:noFill/>
        </p:spPr>
        <p:txBody>
          <a:bodyPr wrap="square" rtlCol="0">
            <a:spAutoFit/>
          </a:bodyPr>
          <a:lstStyle/>
          <a:p>
            <a:pPr algn="ctr"/>
            <a:r>
              <a:rPr lang="en-US" sz="1400" dirty="0">
                <a:solidFill>
                  <a:schemeClr val="bg1"/>
                </a:solidFill>
              </a:rPr>
              <a:t>2020</a:t>
            </a:r>
            <a:endParaRPr lang="es-MX" sz="1400" dirty="0">
              <a:solidFill>
                <a:schemeClr val="bg1"/>
              </a:solidFill>
            </a:endParaRPr>
          </a:p>
        </p:txBody>
      </p:sp>
    </p:spTree>
    <p:extLst>
      <p:ext uri="{BB962C8B-B14F-4D97-AF65-F5344CB8AC3E}">
        <p14:creationId xmlns:p14="http://schemas.microsoft.com/office/powerpoint/2010/main" val="2623558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pic>
        <p:nvPicPr>
          <p:cNvPr id="13" name="Imagen 12">
            <a:extLst>
              <a:ext uri="{FF2B5EF4-FFF2-40B4-BE49-F238E27FC236}">
                <a16:creationId xmlns:a16="http://schemas.microsoft.com/office/drawing/2014/main" id="{344C2EB6-F348-4094-9EE0-9B2F5D81AE1B}"/>
              </a:ext>
            </a:extLst>
          </p:cNvPr>
          <p:cNvPicPr>
            <a:picLocks noChangeAspect="1"/>
          </p:cNvPicPr>
          <p:nvPr/>
        </p:nvPicPr>
        <p:blipFill>
          <a:blip r:embed="rId2"/>
          <a:stretch>
            <a:fillRect/>
          </a:stretch>
        </p:blipFill>
        <p:spPr>
          <a:xfrm>
            <a:off x="-478488" y="1219008"/>
            <a:ext cx="4846740" cy="4419983"/>
          </a:xfrm>
          <a:prstGeom prst="rect">
            <a:avLst/>
          </a:prstGeom>
        </p:spPr>
      </p:pic>
      <p:pic>
        <p:nvPicPr>
          <p:cNvPr id="14" name="Imagen 13">
            <a:extLst>
              <a:ext uri="{FF2B5EF4-FFF2-40B4-BE49-F238E27FC236}">
                <a16:creationId xmlns:a16="http://schemas.microsoft.com/office/drawing/2014/main" id="{D3EC80D9-0A4F-4202-A881-C4C1F2B15F54}"/>
              </a:ext>
            </a:extLst>
          </p:cNvPr>
          <p:cNvPicPr>
            <a:picLocks noChangeAspect="1"/>
          </p:cNvPicPr>
          <p:nvPr/>
        </p:nvPicPr>
        <p:blipFill>
          <a:blip r:embed="rId3"/>
          <a:stretch>
            <a:fillRect/>
          </a:stretch>
        </p:blipFill>
        <p:spPr>
          <a:xfrm>
            <a:off x="3763451" y="1209424"/>
            <a:ext cx="5724295" cy="4158431"/>
          </a:xfrm>
          <a:prstGeom prst="rect">
            <a:avLst/>
          </a:prstGeom>
        </p:spPr>
      </p:pic>
      <p:sp>
        <p:nvSpPr>
          <p:cNvPr id="15" name="CuadroTexto 14">
            <a:extLst>
              <a:ext uri="{FF2B5EF4-FFF2-40B4-BE49-F238E27FC236}">
                <a16:creationId xmlns:a16="http://schemas.microsoft.com/office/drawing/2014/main" id="{40C924C0-1905-4B79-AFB4-3A1033E0C9F1}"/>
              </a:ext>
            </a:extLst>
          </p:cNvPr>
          <p:cNvSpPr txBox="1"/>
          <p:nvPr/>
        </p:nvSpPr>
        <p:spPr>
          <a:xfrm>
            <a:off x="3656420" y="5346135"/>
            <a:ext cx="1728192" cy="307777"/>
          </a:xfrm>
          <a:prstGeom prst="rect">
            <a:avLst/>
          </a:prstGeom>
          <a:noFill/>
        </p:spPr>
        <p:txBody>
          <a:bodyPr wrap="square" rtlCol="0">
            <a:spAutoFit/>
          </a:bodyPr>
          <a:lstStyle/>
          <a:p>
            <a:r>
              <a:rPr lang="es-MX" sz="1400" dirty="0"/>
              <a:t>*No incluye CKD's.</a:t>
            </a:r>
          </a:p>
        </p:txBody>
      </p:sp>
      <p:sp>
        <p:nvSpPr>
          <p:cNvPr id="16" name="CuadroTexto 15">
            <a:extLst>
              <a:ext uri="{FF2B5EF4-FFF2-40B4-BE49-F238E27FC236}">
                <a16:creationId xmlns:a16="http://schemas.microsoft.com/office/drawing/2014/main" id="{DC599D2B-8DEF-408D-896E-6A647A484EB3}"/>
              </a:ext>
            </a:extLst>
          </p:cNvPr>
          <p:cNvSpPr txBox="1"/>
          <p:nvPr/>
        </p:nvSpPr>
        <p:spPr>
          <a:xfrm>
            <a:off x="1944882" y="3429000"/>
            <a:ext cx="697514"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17" name="CuadroTexto 16">
            <a:extLst>
              <a:ext uri="{FF2B5EF4-FFF2-40B4-BE49-F238E27FC236}">
                <a16:creationId xmlns:a16="http://schemas.microsoft.com/office/drawing/2014/main" id="{2A626C0C-073B-4F9C-8584-1C6DDBB5C393}"/>
              </a:ext>
            </a:extLst>
          </p:cNvPr>
          <p:cNvSpPr txBox="1"/>
          <p:nvPr/>
        </p:nvSpPr>
        <p:spPr>
          <a:xfrm>
            <a:off x="7177290" y="3305627"/>
            <a:ext cx="701328"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Tree>
    <p:extLst>
      <p:ext uri="{BB962C8B-B14F-4D97-AF65-F5344CB8AC3E}">
        <p14:creationId xmlns:p14="http://schemas.microsoft.com/office/powerpoint/2010/main" val="11246280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Imagen 31">
            <a:extLst>
              <a:ext uri="{FF2B5EF4-FFF2-40B4-BE49-F238E27FC236}">
                <a16:creationId xmlns:a16="http://schemas.microsoft.com/office/drawing/2014/main" id="{18F09998-4078-438F-A280-C8B6FE725CA0}"/>
              </a:ext>
            </a:extLst>
          </p:cNvPr>
          <p:cNvPicPr>
            <a:picLocks noChangeAspect="1"/>
          </p:cNvPicPr>
          <p:nvPr/>
        </p:nvPicPr>
        <p:blipFill>
          <a:blip r:embed="rId2"/>
          <a:stretch>
            <a:fillRect/>
          </a:stretch>
        </p:blipFill>
        <p:spPr>
          <a:xfrm>
            <a:off x="-105189" y="1240602"/>
            <a:ext cx="5297883" cy="4724809"/>
          </a:xfrm>
          <a:prstGeom prst="rect">
            <a:avLst/>
          </a:prstGeom>
        </p:spPr>
      </p:pic>
      <p:pic>
        <p:nvPicPr>
          <p:cNvPr id="33" name="Imagen 32">
            <a:extLst>
              <a:ext uri="{FF2B5EF4-FFF2-40B4-BE49-F238E27FC236}">
                <a16:creationId xmlns:a16="http://schemas.microsoft.com/office/drawing/2014/main" id="{3D10CE82-F79E-4D63-956D-6C5E68051E88}"/>
              </a:ext>
            </a:extLst>
          </p:cNvPr>
          <p:cNvPicPr>
            <a:picLocks noChangeAspect="1"/>
          </p:cNvPicPr>
          <p:nvPr/>
        </p:nvPicPr>
        <p:blipFill>
          <a:blip r:embed="rId3"/>
          <a:stretch>
            <a:fillRect/>
          </a:stretch>
        </p:blipFill>
        <p:spPr>
          <a:xfrm>
            <a:off x="4987576" y="2037608"/>
            <a:ext cx="4642102" cy="3524805"/>
          </a:xfrm>
          <a:prstGeom prst="rect">
            <a:avLst/>
          </a:prstGeom>
        </p:spPr>
      </p:pic>
      <p:pic>
        <p:nvPicPr>
          <p:cNvPr id="34" name="Imagen 33">
            <a:extLst>
              <a:ext uri="{FF2B5EF4-FFF2-40B4-BE49-F238E27FC236}">
                <a16:creationId xmlns:a16="http://schemas.microsoft.com/office/drawing/2014/main" id="{1E5A19CB-C2B2-4937-AA03-7AB112977771}"/>
              </a:ext>
            </a:extLst>
          </p:cNvPr>
          <p:cNvPicPr>
            <a:picLocks noChangeAspect="1"/>
          </p:cNvPicPr>
          <p:nvPr/>
        </p:nvPicPr>
        <p:blipFill>
          <a:blip r:embed="rId4"/>
          <a:stretch>
            <a:fillRect/>
          </a:stretch>
        </p:blipFill>
        <p:spPr>
          <a:xfrm>
            <a:off x="5705145" y="2884416"/>
            <a:ext cx="2687218" cy="2067387"/>
          </a:xfrm>
          <a:prstGeom prst="rect">
            <a:avLst/>
          </a:prstGeom>
        </p:spPr>
      </p:pic>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8" name="CuadroTexto 7">
            <a:extLst>
              <a:ext uri="{FF2B5EF4-FFF2-40B4-BE49-F238E27FC236}">
                <a16:creationId xmlns:a16="http://schemas.microsoft.com/office/drawing/2014/main" id="{E3D9D238-F13E-4735-A3C9-36D1065EE757}"/>
              </a:ext>
            </a:extLst>
          </p:cNvPr>
          <p:cNvSpPr txBox="1"/>
          <p:nvPr/>
        </p:nvSpPr>
        <p:spPr>
          <a:xfrm>
            <a:off x="1691014" y="562653"/>
            <a:ext cx="7269465" cy="338554"/>
          </a:xfrm>
          <a:prstGeom prst="rect">
            <a:avLst/>
          </a:prstGeom>
          <a:noFill/>
        </p:spPr>
        <p:txBody>
          <a:bodyPr wrap="square">
            <a:spAutoFit/>
          </a:bodyPr>
          <a:lstStyle/>
          <a:p>
            <a:pPr algn="r"/>
            <a:r>
              <a:rPr lang="es-MX" sz="1600" dirty="0">
                <a:solidFill>
                  <a:schemeClr val="accent1">
                    <a:lumMod val="50000"/>
                  </a:schemeClr>
                </a:solidFill>
              </a:rPr>
              <a:t>Diversificación</a:t>
            </a:r>
            <a:endParaRPr lang="es-MX" sz="1600" dirty="0">
              <a:solidFill>
                <a:schemeClr val="accent1">
                  <a:lumMod val="50000"/>
                </a:schemeClr>
              </a:solidFill>
              <a:latin typeface="+mn-lt"/>
            </a:endParaRPr>
          </a:p>
        </p:txBody>
      </p:sp>
      <p:sp>
        <p:nvSpPr>
          <p:cNvPr id="19" name="CuadroTexto 18">
            <a:extLst>
              <a:ext uri="{FF2B5EF4-FFF2-40B4-BE49-F238E27FC236}">
                <a16:creationId xmlns:a16="http://schemas.microsoft.com/office/drawing/2014/main" id="{0E4386F2-A11A-4F79-B6BA-2AF238C57503}"/>
              </a:ext>
            </a:extLst>
          </p:cNvPr>
          <p:cNvSpPr txBox="1"/>
          <p:nvPr/>
        </p:nvSpPr>
        <p:spPr>
          <a:xfrm>
            <a:off x="160889" y="1055936"/>
            <a:ext cx="2214218" cy="369332"/>
          </a:xfrm>
          <a:prstGeom prst="rect">
            <a:avLst/>
          </a:prstGeom>
          <a:noFill/>
        </p:spPr>
        <p:txBody>
          <a:bodyPr wrap="square" rtlCol="0">
            <a:spAutoFit/>
          </a:bodyPr>
          <a:lstStyle/>
          <a:p>
            <a:r>
              <a:rPr lang="es-MX" dirty="0"/>
              <a:t>Por Moneda</a:t>
            </a:r>
          </a:p>
        </p:txBody>
      </p:sp>
      <p:sp>
        <p:nvSpPr>
          <p:cNvPr id="31" name="CuadroTexto 30">
            <a:extLst>
              <a:ext uri="{FF2B5EF4-FFF2-40B4-BE49-F238E27FC236}">
                <a16:creationId xmlns:a16="http://schemas.microsoft.com/office/drawing/2014/main" id="{3D2E467C-7263-471E-B191-9941908CB184}"/>
              </a:ext>
            </a:extLst>
          </p:cNvPr>
          <p:cNvSpPr txBox="1"/>
          <p:nvPr/>
        </p:nvSpPr>
        <p:spPr>
          <a:xfrm>
            <a:off x="236113" y="5794701"/>
            <a:ext cx="4281785" cy="307777"/>
          </a:xfrm>
          <a:prstGeom prst="rect">
            <a:avLst/>
          </a:prstGeom>
          <a:noFill/>
        </p:spPr>
        <p:txBody>
          <a:bodyPr wrap="square" rtlCol="0">
            <a:spAutoFit/>
          </a:bodyPr>
          <a:lstStyle/>
          <a:p>
            <a:r>
              <a:rPr lang="es-MX" sz="1400" dirty="0"/>
              <a:t>*Por plazo solo incluye instrumentos en MXN</a:t>
            </a:r>
          </a:p>
        </p:txBody>
      </p:sp>
      <p:pic>
        <p:nvPicPr>
          <p:cNvPr id="24" name="Imagen 23">
            <a:extLst>
              <a:ext uri="{FF2B5EF4-FFF2-40B4-BE49-F238E27FC236}">
                <a16:creationId xmlns:a16="http://schemas.microsoft.com/office/drawing/2014/main" id="{0D1AA2DC-CAD6-4806-9001-AF8C2B98237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6233312" y="1362466"/>
            <a:ext cx="2675391" cy="972082"/>
          </a:xfrm>
          <a:prstGeom prst="rect">
            <a:avLst/>
          </a:prstGeom>
        </p:spPr>
      </p:pic>
      <p:pic>
        <p:nvPicPr>
          <p:cNvPr id="25" name="Imagen 24">
            <a:extLst>
              <a:ext uri="{FF2B5EF4-FFF2-40B4-BE49-F238E27FC236}">
                <a16:creationId xmlns:a16="http://schemas.microsoft.com/office/drawing/2014/main" id="{A1321E9D-DB96-4087-84B2-2D94F4FDD3FD}"/>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3419872" y="1345261"/>
            <a:ext cx="2684745" cy="975480"/>
          </a:xfrm>
          <a:prstGeom prst="rect">
            <a:avLst/>
          </a:prstGeom>
        </p:spPr>
      </p:pic>
      <p:sp>
        <p:nvSpPr>
          <p:cNvPr id="27" name="CuadroTexto 26">
            <a:extLst>
              <a:ext uri="{FF2B5EF4-FFF2-40B4-BE49-F238E27FC236}">
                <a16:creationId xmlns:a16="http://schemas.microsoft.com/office/drawing/2014/main" id="{7F08DC59-C37E-4519-849F-B94705D0B1CF}"/>
              </a:ext>
            </a:extLst>
          </p:cNvPr>
          <p:cNvSpPr txBox="1"/>
          <p:nvPr/>
        </p:nvSpPr>
        <p:spPr>
          <a:xfrm>
            <a:off x="4517898" y="1010014"/>
            <a:ext cx="674796" cy="369332"/>
          </a:xfrm>
          <a:prstGeom prst="rect">
            <a:avLst/>
          </a:prstGeom>
          <a:noFill/>
        </p:spPr>
        <p:txBody>
          <a:bodyPr wrap="square" rtlCol="0">
            <a:spAutoFit/>
          </a:bodyPr>
          <a:lstStyle/>
          <a:p>
            <a:r>
              <a:rPr lang="es-MX" dirty="0"/>
              <a:t>2021</a:t>
            </a:r>
          </a:p>
        </p:txBody>
      </p:sp>
      <p:sp>
        <p:nvSpPr>
          <p:cNvPr id="28" name="CuadroTexto 27">
            <a:extLst>
              <a:ext uri="{FF2B5EF4-FFF2-40B4-BE49-F238E27FC236}">
                <a16:creationId xmlns:a16="http://schemas.microsoft.com/office/drawing/2014/main" id="{44F3604C-2D4A-470A-804F-91C246C7E74D}"/>
              </a:ext>
            </a:extLst>
          </p:cNvPr>
          <p:cNvSpPr txBox="1"/>
          <p:nvPr/>
        </p:nvSpPr>
        <p:spPr>
          <a:xfrm>
            <a:off x="7226175" y="1026407"/>
            <a:ext cx="674796" cy="369332"/>
          </a:xfrm>
          <a:prstGeom prst="rect">
            <a:avLst/>
          </a:prstGeom>
          <a:noFill/>
        </p:spPr>
        <p:txBody>
          <a:bodyPr wrap="square" rtlCol="0">
            <a:spAutoFit/>
          </a:bodyPr>
          <a:lstStyle/>
          <a:p>
            <a:r>
              <a:rPr lang="es-MX" dirty="0"/>
              <a:t>2020</a:t>
            </a:r>
          </a:p>
        </p:txBody>
      </p:sp>
      <p:sp>
        <p:nvSpPr>
          <p:cNvPr id="29" name="CuadroTexto 28">
            <a:extLst>
              <a:ext uri="{FF2B5EF4-FFF2-40B4-BE49-F238E27FC236}">
                <a16:creationId xmlns:a16="http://schemas.microsoft.com/office/drawing/2014/main" id="{A88B21C0-8FF8-43F5-B08B-90272786F77D}"/>
              </a:ext>
            </a:extLst>
          </p:cNvPr>
          <p:cNvSpPr txBox="1"/>
          <p:nvPr/>
        </p:nvSpPr>
        <p:spPr>
          <a:xfrm>
            <a:off x="6282602" y="3794592"/>
            <a:ext cx="821993"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
        <p:nvSpPr>
          <p:cNvPr id="30" name="CuadroTexto 29">
            <a:extLst>
              <a:ext uri="{FF2B5EF4-FFF2-40B4-BE49-F238E27FC236}">
                <a16:creationId xmlns:a16="http://schemas.microsoft.com/office/drawing/2014/main" id="{87AC51FB-2608-4FD2-9D84-24DADF93A4D6}"/>
              </a:ext>
            </a:extLst>
          </p:cNvPr>
          <p:cNvSpPr txBox="1"/>
          <p:nvPr/>
        </p:nvSpPr>
        <p:spPr>
          <a:xfrm>
            <a:off x="1517360" y="3749944"/>
            <a:ext cx="764022" cy="307777"/>
          </a:xfrm>
          <a:prstGeom prst="rect">
            <a:avLst/>
          </a:prstGeom>
          <a:noFill/>
        </p:spPr>
        <p:txBody>
          <a:bodyPr wrap="square" rtlCol="0">
            <a:spAutoFit/>
          </a:bodyPr>
          <a:lstStyle/>
          <a:p>
            <a:pPr algn="ctr"/>
            <a:r>
              <a:rPr lang="en-US" sz="1400" dirty="0">
                <a:solidFill>
                  <a:schemeClr val="bg1">
                    <a:lumMod val="50000"/>
                  </a:schemeClr>
                </a:solidFill>
              </a:rPr>
              <a:t>2020</a:t>
            </a:r>
            <a:endParaRPr lang="es-MX" sz="1400" dirty="0">
              <a:solidFill>
                <a:schemeClr val="bg1">
                  <a:lumMod val="50000"/>
                </a:schemeClr>
              </a:solidFill>
            </a:endParaRPr>
          </a:p>
        </p:txBody>
      </p:sp>
    </p:spTree>
    <p:extLst>
      <p:ext uri="{BB962C8B-B14F-4D97-AF65-F5344CB8AC3E}">
        <p14:creationId xmlns:p14="http://schemas.microsoft.com/office/powerpoint/2010/main" val="33764014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27" name="5 Rectángulo">
            <a:extLst>
              <a:ext uri="{FF2B5EF4-FFF2-40B4-BE49-F238E27FC236}">
                <a16:creationId xmlns:a16="http://schemas.microsoft.com/office/drawing/2014/main" id="{5C89E2EC-2E9D-45C9-B8C5-6A873D7A9A4C}"/>
              </a:ext>
            </a:extLst>
          </p:cNvPr>
          <p:cNvSpPr/>
          <p:nvPr/>
        </p:nvSpPr>
        <p:spPr>
          <a:xfrm>
            <a:off x="481484" y="585758"/>
            <a:ext cx="3184911" cy="369332"/>
          </a:xfrm>
          <a:prstGeom prst="rect">
            <a:avLst/>
          </a:prstGeom>
        </p:spPr>
        <p:txBody>
          <a:bodyPr wrap="none">
            <a:spAutoFit/>
          </a:bodyPr>
          <a:lstStyle/>
          <a:p>
            <a:r>
              <a:rPr lang="es-MX" b="1" dirty="0">
                <a:solidFill>
                  <a:schemeClr val="bg2">
                    <a:lumMod val="50000"/>
                  </a:schemeClr>
                </a:solidFill>
              </a:rPr>
              <a:t>   Instrumentos Nacionales</a:t>
            </a:r>
          </a:p>
        </p:txBody>
      </p:sp>
      <p:sp>
        <p:nvSpPr>
          <p:cNvPr id="28" name="5 Rectángulo">
            <a:extLst>
              <a:ext uri="{FF2B5EF4-FFF2-40B4-BE49-F238E27FC236}">
                <a16:creationId xmlns:a16="http://schemas.microsoft.com/office/drawing/2014/main" id="{51568361-0044-4B4E-AB93-BCF952545CA4}"/>
              </a:ext>
            </a:extLst>
          </p:cNvPr>
          <p:cNvSpPr/>
          <p:nvPr/>
        </p:nvSpPr>
        <p:spPr>
          <a:xfrm>
            <a:off x="4687512" y="585758"/>
            <a:ext cx="3589444" cy="369332"/>
          </a:xfrm>
          <a:prstGeom prst="rect">
            <a:avLst/>
          </a:prstGeom>
        </p:spPr>
        <p:txBody>
          <a:bodyPr wrap="none">
            <a:spAutoFit/>
          </a:bodyPr>
          <a:lstStyle/>
          <a:p>
            <a:r>
              <a:rPr lang="es-MX" b="1" dirty="0">
                <a:solidFill>
                  <a:schemeClr val="bg2">
                    <a:lumMod val="50000"/>
                  </a:schemeClr>
                </a:solidFill>
              </a:rPr>
              <a:t>   Instrumentos Internacionales</a:t>
            </a:r>
          </a:p>
        </p:txBody>
      </p:sp>
      <p:pic>
        <p:nvPicPr>
          <p:cNvPr id="10" name="Imagen 9">
            <a:extLst>
              <a:ext uri="{FF2B5EF4-FFF2-40B4-BE49-F238E27FC236}">
                <a16:creationId xmlns:a16="http://schemas.microsoft.com/office/drawing/2014/main" id="{519ACAB3-D93F-45E4-9DCE-50932D009344}"/>
              </a:ext>
            </a:extLst>
          </p:cNvPr>
          <p:cNvPicPr>
            <a:picLocks noChangeAspect="1"/>
          </p:cNvPicPr>
          <p:nvPr/>
        </p:nvPicPr>
        <p:blipFill>
          <a:blip r:embed="rId2">
            <a:clrChange>
              <a:clrFrom>
                <a:srgbClr val="FFFFFF"/>
              </a:clrFrom>
              <a:clrTo>
                <a:srgbClr val="FFFFFF">
                  <a:alpha val="0"/>
                </a:srgbClr>
              </a:clrTo>
            </a:clrChange>
            <a:lum bright="-20000" contrast="40000"/>
          </a:blip>
          <a:stretch>
            <a:fillRect/>
          </a:stretch>
        </p:blipFill>
        <p:spPr>
          <a:xfrm>
            <a:off x="4826925" y="1123273"/>
            <a:ext cx="4089102" cy="3031897"/>
          </a:xfrm>
          <a:prstGeom prst="rect">
            <a:avLst/>
          </a:prstGeom>
        </p:spPr>
      </p:pic>
      <p:pic>
        <p:nvPicPr>
          <p:cNvPr id="11" name="Imagen 10">
            <a:extLst>
              <a:ext uri="{FF2B5EF4-FFF2-40B4-BE49-F238E27FC236}">
                <a16:creationId xmlns:a16="http://schemas.microsoft.com/office/drawing/2014/main" id="{D4DF1DEC-A125-47C7-AEBC-EAE73BA9301C}"/>
              </a:ext>
            </a:extLst>
          </p:cNvPr>
          <p:cNvPicPr>
            <a:picLocks noChangeAspect="1"/>
          </p:cNvPicPr>
          <p:nvPr/>
        </p:nvPicPr>
        <p:blipFill>
          <a:blip r:embed="rId3">
            <a:clrChange>
              <a:clrFrom>
                <a:srgbClr val="FFFFFF"/>
              </a:clrFrom>
              <a:clrTo>
                <a:srgbClr val="FFFFFF">
                  <a:alpha val="0"/>
                </a:srgbClr>
              </a:clrTo>
            </a:clrChange>
            <a:lum bright="-20000" contrast="40000"/>
          </a:blip>
          <a:stretch>
            <a:fillRect/>
          </a:stretch>
        </p:blipFill>
        <p:spPr>
          <a:xfrm>
            <a:off x="1677609" y="4515199"/>
            <a:ext cx="5319361" cy="1610779"/>
          </a:xfrm>
          <a:prstGeom prst="rect">
            <a:avLst/>
          </a:prstGeom>
        </p:spPr>
      </p:pic>
      <p:pic>
        <p:nvPicPr>
          <p:cNvPr id="12" name="Imagen 11">
            <a:extLst>
              <a:ext uri="{FF2B5EF4-FFF2-40B4-BE49-F238E27FC236}">
                <a16:creationId xmlns:a16="http://schemas.microsoft.com/office/drawing/2014/main" id="{17F565F9-3CAF-45E9-8E35-D84AB83E7A47}"/>
              </a:ext>
            </a:extLst>
          </p:cNvPr>
          <p:cNvPicPr>
            <a:picLocks noChangeAspect="1"/>
          </p:cNvPicPr>
          <p:nvPr/>
        </p:nvPicPr>
        <p:blipFill>
          <a:blip r:embed="rId4">
            <a:clrChange>
              <a:clrFrom>
                <a:srgbClr val="FFFFFF"/>
              </a:clrFrom>
              <a:clrTo>
                <a:srgbClr val="FFFFFF">
                  <a:alpha val="0"/>
                </a:srgbClr>
              </a:clrTo>
            </a:clrChange>
            <a:lum bright="-20000" contrast="40000"/>
          </a:blip>
          <a:stretch>
            <a:fillRect/>
          </a:stretch>
        </p:blipFill>
        <p:spPr>
          <a:xfrm>
            <a:off x="381053" y="961946"/>
            <a:ext cx="3672404" cy="3354552"/>
          </a:xfrm>
          <a:prstGeom prst="rect">
            <a:avLst/>
          </a:prstGeom>
        </p:spPr>
      </p:pic>
    </p:spTree>
    <p:extLst>
      <p:ext uri="{BB962C8B-B14F-4D97-AF65-F5344CB8AC3E}">
        <p14:creationId xmlns:p14="http://schemas.microsoft.com/office/powerpoint/2010/main" val="168156420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1309BE9E-713B-4BD2-9357-D6375A70A6CF}"/>
              </a:ext>
            </a:extLst>
          </p:cNvPr>
          <p:cNvSpPr>
            <a:spLocks noGrp="1"/>
          </p:cNvSpPr>
          <p:nvPr>
            <p:ph type="title"/>
          </p:nvPr>
        </p:nvSpPr>
        <p:spPr>
          <a:xfrm>
            <a:off x="2611342" y="54637"/>
            <a:ext cx="5303371" cy="592106"/>
          </a:xfrm>
        </p:spPr>
        <p:txBody>
          <a:bodyPr>
            <a:normAutofit fontScale="90000"/>
          </a:bodyPr>
          <a:lstStyle/>
          <a:p>
            <a:r>
              <a:rPr lang="es-MX" dirty="0"/>
              <a:t>Reporte de la Cartera de Inversiones</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pic>
        <p:nvPicPr>
          <p:cNvPr id="8" name="Imagen 7">
            <a:extLst>
              <a:ext uri="{FF2B5EF4-FFF2-40B4-BE49-F238E27FC236}">
                <a16:creationId xmlns:a16="http://schemas.microsoft.com/office/drawing/2014/main" id="{AF8CCA9C-E9F3-47A7-99B4-50F332C224F8}"/>
              </a:ext>
            </a:extLst>
          </p:cNvPr>
          <p:cNvPicPr>
            <a:picLocks noChangeAspect="1"/>
          </p:cNvPicPr>
          <p:nvPr/>
        </p:nvPicPr>
        <p:blipFill>
          <a:blip r:embed="rId2"/>
          <a:stretch>
            <a:fillRect/>
          </a:stretch>
        </p:blipFill>
        <p:spPr>
          <a:xfrm>
            <a:off x="0" y="662862"/>
            <a:ext cx="9144000" cy="5532276"/>
          </a:xfrm>
          <a:prstGeom prst="rect">
            <a:avLst/>
          </a:prstGeom>
        </p:spPr>
      </p:pic>
    </p:spTree>
    <p:extLst>
      <p:ext uri="{BB962C8B-B14F-4D97-AF65-F5344CB8AC3E}">
        <p14:creationId xmlns:p14="http://schemas.microsoft.com/office/powerpoint/2010/main" val="26557375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A8218961-92D1-4AD8-A7D9-4F4FC98C11B9}"/>
              </a:ext>
            </a:extLst>
          </p:cNvPr>
          <p:cNvPicPr>
            <a:picLocks noChangeAspect="1"/>
          </p:cNvPicPr>
          <p:nvPr/>
        </p:nvPicPr>
        <p:blipFill>
          <a:blip r:embed="rId2"/>
          <a:stretch>
            <a:fillRect/>
          </a:stretch>
        </p:blipFill>
        <p:spPr>
          <a:xfrm>
            <a:off x="0" y="846126"/>
            <a:ext cx="9144000" cy="5165748"/>
          </a:xfrm>
          <a:prstGeom prst="rect">
            <a:avLst/>
          </a:prstGeom>
        </p:spPr>
      </p:pic>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82A0C8C9-DAB6-49E4-9EA0-90BCC2442D74}"/>
              </a:ext>
            </a:extLst>
          </p:cNvPr>
          <p:cNvSpPr>
            <a:spLocks noGrp="1"/>
          </p:cNvSpPr>
          <p:nvPr>
            <p:ph type="title"/>
          </p:nvPr>
        </p:nvSpPr>
        <p:spPr>
          <a:xfrm>
            <a:off x="2773829" y="54637"/>
            <a:ext cx="5303371" cy="592106"/>
          </a:xfrm>
        </p:spPr>
        <p:txBody>
          <a:bodyPr>
            <a:normAutofit fontScale="90000"/>
          </a:bodyPr>
          <a:lstStyle/>
          <a:p>
            <a:r>
              <a:rPr lang="es-MX" dirty="0"/>
              <a:t>Reporte de la Cartera de Inversiones</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Tree>
    <p:extLst>
      <p:ext uri="{BB962C8B-B14F-4D97-AF65-F5344CB8AC3E}">
        <p14:creationId xmlns:p14="http://schemas.microsoft.com/office/powerpoint/2010/main" val="112360150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4"/>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49</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D35091B8-6255-461D-9E5D-01151AD0DD89}"/>
              </a:ext>
            </a:extLst>
          </p:cNvPr>
          <p:cNvSpPr>
            <a:spLocks noGrp="1"/>
          </p:cNvSpPr>
          <p:nvPr>
            <p:ph type="title"/>
          </p:nvPr>
        </p:nvSpPr>
        <p:spPr>
          <a:xfrm>
            <a:off x="2773829" y="54637"/>
            <a:ext cx="5303371" cy="592106"/>
          </a:xfrm>
        </p:spPr>
        <p:txBody>
          <a:bodyPr>
            <a:normAutofit fontScale="90000"/>
          </a:bodyPr>
          <a:lstStyle/>
          <a:p>
            <a:r>
              <a:rPr lang="es-MX" dirty="0"/>
              <a:t>Reporte de la Cartera de Inversiones</a:t>
            </a:r>
          </a:p>
        </p:txBody>
      </p:sp>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pic>
        <p:nvPicPr>
          <p:cNvPr id="8" name="Imagen 7">
            <a:extLst>
              <a:ext uri="{FF2B5EF4-FFF2-40B4-BE49-F238E27FC236}">
                <a16:creationId xmlns:a16="http://schemas.microsoft.com/office/drawing/2014/main" id="{E48F309C-F316-453A-B2DD-2E4368AD921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0" y="1028648"/>
            <a:ext cx="9144000" cy="2968163"/>
          </a:xfrm>
          <a:prstGeom prst="rect">
            <a:avLst/>
          </a:prstGeom>
        </p:spPr>
      </p:pic>
    </p:spTree>
    <p:extLst>
      <p:ext uri="{BB962C8B-B14F-4D97-AF65-F5344CB8AC3E}">
        <p14:creationId xmlns:p14="http://schemas.microsoft.com/office/powerpoint/2010/main" val="2293503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F4C5298-1A85-47AC-BB0A-F95E9D87224F}"/>
              </a:ext>
            </a:extLst>
          </p:cNvPr>
          <p:cNvSpPr>
            <a:spLocks noGrp="1"/>
          </p:cNvSpPr>
          <p:nvPr>
            <p:ph type="sldNum" sz="quarter" idx="4"/>
          </p:nvPr>
        </p:nvSpPr>
        <p:spPr>
          <a:xfrm>
            <a:off x="8827128" y="6508790"/>
            <a:ext cx="316871"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Título 2">
            <a:extLst>
              <a:ext uri="{FF2B5EF4-FFF2-40B4-BE49-F238E27FC236}">
                <a16:creationId xmlns:a16="http://schemas.microsoft.com/office/drawing/2014/main" id="{66217B0E-DA64-4788-BAB0-68F54465E3A0}"/>
              </a:ext>
            </a:extLst>
          </p:cNvPr>
          <p:cNvSpPr>
            <a:spLocks noGrp="1"/>
          </p:cNvSpPr>
          <p:nvPr>
            <p:ph type="title"/>
          </p:nvPr>
        </p:nvSpPr>
        <p:spPr>
          <a:xfrm>
            <a:off x="1661058" y="57048"/>
            <a:ext cx="6664008" cy="611048"/>
          </a:xfrm>
        </p:spPr>
        <p:txBody>
          <a:bodyPr/>
          <a:lstStyle/>
          <a:p>
            <a:r>
              <a:rPr lang="es-MX" sz="2800" dirty="0"/>
              <a:t>Cuadro de Pensionados Noviembre 2021</a:t>
            </a:r>
          </a:p>
        </p:txBody>
      </p:sp>
      <p:sp>
        <p:nvSpPr>
          <p:cNvPr id="18" name="Marcador de pie de página 17">
            <a:extLst>
              <a:ext uri="{FF2B5EF4-FFF2-40B4-BE49-F238E27FC236}">
                <a16:creationId xmlns:a16="http://schemas.microsoft.com/office/drawing/2014/main" id="{6139295B-7A07-4C85-845E-C62A319A2B83}"/>
              </a:ext>
            </a:extLst>
          </p:cNvPr>
          <p:cNvSpPr>
            <a:spLocks noGrp="1"/>
          </p:cNvSpPr>
          <p:nvPr>
            <p:ph type="ftr" sz="quarter" idx="3"/>
          </p:nvPr>
        </p:nvSpPr>
        <p:spPr>
          <a:xfrm>
            <a:off x="2872427" y="6508790"/>
            <a:ext cx="3399146"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6 CuadroTexto">
            <a:extLst>
              <a:ext uri="{FF2B5EF4-FFF2-40B4-BE49-F238E27FC236}">
                <a16:creationId xmlns:a16="http://schemas.microsoft.com/office/drawing/2014/main" id="{FEE7561B-60C7-4F43-9275-3E28C40997D5}"/>
              </a:ext>
            </a:extLst>
          </p:cNvPr>
          <p:cNvSpPr txBox="1"/>
          <p:nvPr/>
        </p:nvSpPr>
        <p:spPr>
          <a:xfrm>
            <a:off x="676881" y="5909661"/>
            <a:ext cx="7735289" cy="615553"/>
          </a:xfrm>
          <a:prstGeom prst="rect">
            <a:avLst/>
          </a:prstGeom>
          <a:noFill/>
          <a:ln>
            <a:solidFill>
              <a:schemeClr val="bg2">
                <a:lumMod val="75000"/>
              </a:schemeClr>
            </a:solidFill>
          </a:ln>
        </p:spPr>
        <p:txBody>
          <a:bodyPr wrap="square" rtlCol="0">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2"/>
              </a:buBlip>
              <a:tabLst/>
              <a:defRPr/>
            </a:pPr>
            <a:r>
              <a:rPr kumimoji="0" lang="es-MX" sz="12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C</a:t>
            </a:r>
            <a:r>
              <a:rPr kumimoji="0" lang="es-MX" sz="11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on fundamento en el Artículo 153, Fracción IX, de la Ley del Instituto de Pensiones del Estado de Jalisco, se pone a la consideración del Consejo Directivo la </a:t>
            </a:r>
            <a:r>
              <a:rPr kumimoji="0" lang="es-MX" sz="1100" b="0" i="1"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autorización de las pensiones y pagos únicos con efectos al 1 de noviembre de 2021.</a:t>
            </a:r>
            <a:r>
              <a:rPr kumimoji="0" lang="es-MX" sz="11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rPr>
              <a:t> </a:t>
            </a:r>
            <a:endParaRPr kumimoji="0" lang="es-MX" sz="1200" b="0" i="0" u="none" strike="noStrike" kern="1200" cap="none" spc="0" normalizeH="0" baseline="0" noProof="0" dirty="0">
              <a:ln>
                <a:noFill/>
              </a:ln>
              <a:solidFill>
                <a:prstClr val="black">
                  <a:lumMod val="85000"/>
                  <a:lumOff val="15000"/>
                </a:prstClr>
              </a:solidFill>
              <a:effectLst/>
              <a:uLnTx/>
              <a:uFillTx/>
              <a:latin typeface="Prompt ExtraLight"/>
              <a:ea typeface="+mn-ea"/>
              <a:cs typeface="Arial" pitchFamily="34" charset="0"/>
            </a:endParaRPr>
          </a:p>
        </p:txBody>
      </p:sp>
      <p:sp>
        <p:nvSpPr>
          <p:cNvPr id="9" name="17 CuadroTexto">
            <a:extLst>
              <a:ext uri="{FF2B5EF4-FFF2-40B4-BE49-F238E27FC236}">
                <a16:creationId xmlns:a16="http://schemas.microsoft.com/office/drawing/2014/main" id="{B55ABC08-CC43-4897-B1DF-FD5CE27D7BA7}"/>
              </a:ext>
            </a:extLst>
          </p:cNvPr>
          <p:cNvSpPr txBox="1"/>
          <p:nvPr/>
        </p:nvSpPr>
        <p:spPr>
          <a:xfrm>
            <a:off x="8325066" y="1857363"/>
            <a:ext cx="792088"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Estadística</a:t>
            </a:r>
          </a:p>
        </p:txBody>
      </p:sp>
      <p:sp>
        <p:nvSpPr>
          <p:cNvPr id="11" name="17 CuadroTexto">
            <a:extLst>
              <a:ext uri="{FF2B5EF4-FFF2-40B4-BE49-F238E27FC236}">
                <a16:creationId xmlns:a16="http://schemas.microsoft.com/office/drawing/2014/main" id="{7DCB5904-B06F-4822-8D33-30BBFFB0ECF6}"/>
              </a:ext>
            </a:extLst>
          </p:cNvPr>
          <p:cNvSpPr txBox="1"/>
          <p:nvPr/>
        </p:nvSpPr>
        <p:spPr>
          <a:xfrm>
            <a:off x="8293413" y="2459152"/>
            <a:ext cx="855394"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Altas y Bajas</a:t>
            </a:r>
          </a:p>
        </p:txBody>
      </p:sp>
      <p:sp>
        <p:nvSpPr>
          <p:cNvPr id="13" name="17 CuadroTexto">
            <a:extLst>
              <a:ext uri="{FF2B5EF4-FFF2-40B4-BE49-F238E27FC236}">
                <a16:creationId xmlns:a16="http://schemas.microsoft.com/office/drawing/2014/main" id="{B7917016-D59A-43C3-81FC-354C6C3B4DA4}"/>
              </a:ext>
            </a:extLst>
          </p:cNvPr>
          <p:cNvSpPr txBox="1"/>
          <p:nvPr/>
        </p:nvSpPr>
        <p:spPr>
          <a:xfrm>
            <a:off x="8329865" y="1267174"/>
            <a:ext cx="792088" cy="21544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&gt;$50,000</a:t>
            </a:r>
          </a:p>
        </p:txBody>
      </p:sp>
      <p:sp>
        <p:nvSpPr>
          <p:cNvPr id="15" name="17 CuadroTexto">
            <a:extLst>
              <a:ext uri="{FF2B5EF4-FFF2-40B4-BE49-F238E27FC236}">
                <a16:creationId xmlns:a16="http://schemas.microsoft.com/office/drawing/2014/main" id="{959E4177-69A3-4052-816B-55EB3479B706}"/>
              </a:ext>
            </a:extLst>
          </p:cNvPr>
          <p:cNvSpPr txBox="1"/>
          <p:nvPr/>
        </p:nvSpPr>
        <p:spPr>
          <a:xfrm>
            <a:off x="8301515" y="3100742"/>
            <a:ext cx="880042"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Comparativo Altas y Bajas</a:t>
            </a:r>
          </a:p>
        </p:txBody>
      </p:sp>
      <p:pic>
        <p:nvPicPr>
          <p:cNvPr id="17" name="Imagen 16" descr="Un letrero de color negro&#10;&#10;Descripción generada automáticamente con confianza baja">
            <a:hlinkClick r:id="rId3" action="ppaction://hlinkpres?slideindex=1&amp;slidetitle="/>
            <a:extLst>
              <a:ext uri="{FF2B5EF4-FFF2-40B4-BE49-F238E27FC236}">
                <a16:creationId xmlns:a16="http://schemas.microsoft.com/office/drawing/2014/main" id="{47C352AE-AEB8-409F-BF82-E656003D0F8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2170" y="744636"/>
            <a:ext cx="658731" cy="658731"/>
          </a:xfrm>
          <a:prstGeom prst="rect">
            <a:avLst/>
          </a:prstGeom>
        </p:spPr>
      </p:pic>
      <p:pic>
        <p:nvPicPr>
          <p:cNvPr id="19" name="Imagen 18" descr="Un letrero de color negro&#10;&#10;Descripción generada automáticamente con confianza baja">
            <a:hlinkClick r:id="rId5" action="ppaction://hlinkpres?slideindex=1&amp;slidetitle="/>
            <a:extLst>
              <a:ext uri="{FF2B5EF4-FFF2-40B4-BE49-F238E27FC236}">
                <a16:creationId xmlns:a16="http://schemas.microsoft.com/office/drawing/2014/main" id="{762D373D-3F09-4186-866D-9C4AE19CF4A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91744" y="1366326"/>
            <a:ext cx="658731" cy="658731"/>
          </a:xfrm>
          <a:prstGeom prst="rect">
            <a:avLst/>
          </a:prstGeom>
        </p:spPr>
      </p:pic>
      <p:pic>
        <p:nvPicPr>
          <p:cNvPr id="20" name="Imagen 19" descr="Un letrero de color negro&#10;&#10;Descripción generada automáticamente con confianza baja">
            <a:hlinkClick r:id="rId6" action="ppaction://hlinkfile"/>
            <a:extLst>
              <a:ext uri="{FF2B5EF4-FFF2-40B4-BE49-F238E27FC236}">
                <a16:creationId xmlns:a16="http://schemas.microsoft.com/office/drawing/2014/main" id="{108E3ACE-028C-4BA1-8A3D-DDDCC4E18B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01957" y="1973966"/>
            <a:ext cx="658731" cy="658731"/>
          </a:xfrm>
          <a:prstGeom prst="rect">
            <a:avLst/>
          </a:prstGeom>
        </p:spPr>
      </p:pic>
      <p:pic>
        <p:nvPicPr>
          <p:cNvPr id="21" name="Imagen 20" descr="Un letrero de color negro&#10;&#10;Descripción generada automáticamente con confianza baja">
            <a:hlinkClick r:id="rId7" action="ppaction://hlinkpres?slideindex=1&amp;slidetitle="/>
            <a:extLst>
              <a:ext uri="{FF2B5EF4-FFF2-40B4-BE49-F238E27FC236}">
                <a16:creationId xmlns:a16="http://schemas.microsoft.com/office/drawing/2014/main" id="{9EA271CC-A8DD-4117-A1BE-B3DB93515E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12170" y="2601762"/>
            <a:ext cx="658731" cy="658731"/>
          </a:xfrm>
          <a:prstGeom prst="rect">
            <a:avLst/>
          </a:prstGeom>
        </p:spPr>
      </p:pic>
      <p:pic>
        <p:nvPicPr>
          <p:cNvPr id="22" name="Imagen 21">
            <a:extLst>
              <a:ext uri="{FF2B5EF4-FFF2-40B4-BE49-F238E27FC236}">
                <a16:creationId xmlns:a16="http://schemas.microsoft.com/office/drawing/2014/main" id="{1565F2C8-3E69-4392-AAD9-B88C6BECCBB9}"/>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437831" y="668096"/>
            <a:ext cx="7974339" cy="5241565"/>
          </a:xfrm>
          <a:prstGeom prst="rect">
            <a:avLst/>
          </a:prstGeom>
        </p:spPr>
      </p:pic>
    </p:spTree>
    <p:extLst>
      <p:ext uri="{BB962C8B-B14F-4D97-AF65-F5344CB8AC3E}">
        <p14:creationId xmlns:p14="http://schemas.microsoft.com/office/powerpoint/2010/main" val="40358180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10" name="5 Rectángulo">
            <a:extLst>
              <a:ext uri="{FF2B5EF4-FFF2-40B4-BE49-F238E27FC236}">
                <a16:creationId xmlns:a16="http://schemas.microsoft.com/office/drawing/2014/main" id="{4936F036-6568-41A3-8922-F2445FBA1A82}"/>
              </a:ext>
            </a:extLst>
          </p:cNvPr>
          <p:cNvSpPr/>
          <p:nvPr/>
        </p:nvSpPr>
        <p:spPr>
          <a:xfrm>
            <a:off x="6515196" y="462709"/>
            <a:ext cx="2359941" cy="338554"/>
          </a:xfrm>
          <a:prstGeom prst="rect">
            <a:avLst/>
          </a:prstGeom>
        </p:spPr>
        <p:txBody>
          <a:bodyPr wrap="none">
            <a:spAutoFit/>
          </a:bodyPr>
          <a:lstStyle/>
          <a:p>
            <a:r>
              <a:rPr lang="es-MX" sz="1600" dirty="0">
                <a:solidFill>
                  <a:schemeClr val="accent1">
                    <a:lumMod val="50000"/>
                  </a:schemeClr>
                </a:solidFill>
              </a:rPr>
              <a:t>    Ingresos  Efectivos</a:t>
            </a:r>
          </a:p>
        </p:txBody>
      </p:sp>
      <p:sp>
        <p:nvSpPr>
          <p:cNvPr id="11" name="CuadroTexto 10">
            <a:extLst>
              <a:ext uri="{FF2B5EF4-FFF2-40B4-BE49-F238E27FC236}">
                <a16:creationId xmlns:a16="http://schemas.microsoft.com/office/drawing/2014/main" id="{D43A3124-92DB-4783-B289-15D430807141}"/>
              </a:ext>
            </a:extLst>
          </p:cNvPr>
          <p:cNvSpPr txBox="1"/>
          <p:nvPr/>
        </p:nvSpPr>
        <p:spPr>
          <a:xfrm>
            <a:off x="810241" y="6288015"/>
            <a:ext cx="8064896" cy="261610"/>
          </a:xfrm>
          <a:prstGeom prst="rect">
            <a:avLst/>
          </a:prstGeom>
          <a:noFill/>
        </p:spPr>
        <p:txBody>
          <a:bodyPr wrap="square" rtlCol="0">
            <a:spAutoFit/>
          </a:bodyPr>
          <a:lstStyle/>
          <a:p>
            <a:r>
              <a:rPr lang="es-MX" sz="1100" dirty="0"/>
              <a:t>*Los Vencimientos de capital son reinvertidos, por lo que no forman parte del ingreso.</a:t>
            </a:r>
          </a:p>
        </p:txBody>
      </p:sp>
      <p:pic>
        <p:nvPicPr>
          <p:cNvPr id="12" name="Imagen 11">
            <a:extLst>
              <a:ext uri="{FF2B5EF4-FFF2-40B4-BE49-F238E27FC236}">
                <a16:creationId xmlns:a16="http://schemas.microsoft.com/office/drawing/2014/main" id="{39739033-B00D-4B3C-9CF4-2C5F726EF0F5}"/>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563893" y="801263"/>
            <a:ext cx="6291822" cy="2718807"/>
          </a:xfrm>
          <a:prstGeom prst="rect">
            <a:avLst/>
          </a:prstGeom>
        </p:spPr>
      </p:pic>
      <p:pic>
        <p:nvPicPr>
          <p:cNvPr id="13" name="Imagen 12">
            <a:extLst>
              <a:ext uri="{FF2B5EF4-FFF2-40B4-BE49-F238E27FC236}">
                <a16:creationId xmlns:a16="http://schemas.microsoft.com/office/drawing/2014/main" id="{536F9AF8-2207-4827-8498-ECD21A67B522}"/>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709592" y="3520070"/>
            <a:ext cx="6266194" cy="2638291"/>
          </a:xfrm>
          <a:prstGeom prst="rect">
            <a:avLst/>
          </a:prstGeom>
        </p:spPr>
      </p:pic>
    </p:spTree>
    <p:extLst>
      <p:ext uri="{BB962C8B-B14F-4D97-AF65-F5344CB8AC3E}">
        <p14:creationId xmlns:p14="http://schemas.microsoft.com/office/powerpoint/2010/main" val="38615134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pic>
        <p:nvPicPr>
          <p:cNvPr id="6" name="Imagen 5">
            <a:extLst>
              <a:ext uri="{FF2B5EF4-FFF2-40B4-BE49-F238E27FC236}">
                <a16:creationId xmlns:a16="http://schemas.microsoft.com/office/drawing/2014/main" id="{07C57BCF-63A4-40A9-955F-179E2201747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172062" y="679754"/>
            <a:ext cx="7434213" cy="5498492"/>
          </a:xfrm>
          <a:prstGeom prst="rect">
            <a:avLst/>
          </a:prstGeom>
        </p:spPr>
      </p:pic>
    </p:spTree>
    <p:extLst>
      <p:ext uri="{BB962C8B-B14F-4D97-AF65-F5344CB8AC3E}">
        <p14:creationId xmlns:p14="http://schemas.microsoft.com/office/powerpoint/2010/main" val="120400496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C4F9D36B-85FA-4BD5-B3B0-CEC850BD8CC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220741" y="864364"/>
            <a:ext cx="4932450" cy="5355774"/>
          </a:xfrm>
          <a:prstGeom prst="rect">
            <a:avLst/>
          </a:prstGeom>
        </p:spPr>
      </p:pic>
    </p:spTree>
    <p:extLst>
      <p:ext uri="{BB962C8B-B14F-4D97-AF65-F5344CB8AC3E}">
        <p14:creationId xmlns:p14="http://schemas.microsoft.com/office/powerpoint/2010/main" val="856351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6E09D544-E6B8-481D-BEAB-195843AC943B}"/>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1017632"/>
            <a:ext cx="4932450" cy="4822735"/>
          </a:xfrm>
          <a:prstGeom prst="rect">
            <a:avLst/>
          </a:prstGeom>
        </p:spPr>
      </p:pic>
    </p:spTree>
    <p:extLst>
      <p:ext uri="{BB962C8B-B14F-4D97-AF65-F5344CB8AC3E}">
        <p14:creationId xmlns:p14="http://schemas.microsoft.com/office/powerpoint/2010/main" val="36459499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6DA83567-5A79-4A6E-8277-97D48370D25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744767"/>
            <a:ext cx="4932450" cy="5368466"/>
          </a:xfrm>
          <a:prstGeom prst="rect">
            <a:avLst/>
          </a:prstGeom>
        </p:spPr>
      </p:pic>
    </p:spTree>
    <p:extLst>
      <p:ext uri="{BB962C8B-B14F-4D97-AF65-F5344CB8AC3E}">
        <p14:creationId xmlns:p14="http://schemas.microsoft.com/office/powerpoint/2010/main" val="6064973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55</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11174610-4630-44C1-AC23-3C7AB56F090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744767"/>
            <a:ext cx="4932450" cy="5368466"/>
          </a:xfrm>
          <a:prstGeom prst="rect">
            <a:avLst/>
          </a:prstGeom>
        </p:spPr>
      </p:pic>
    </p:spTree>
    <p:extLst>
      <p:ext uri="{BB962C8B-B14F-4D97-AF65-F5344CB8AC3E}">
        <p14:creationId xmlns:p14="http://schemas.microsoft.com/office/powerpoint/2010/main" val="18627139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94707EC3-C076-41FF-A8A3-7BD21D27CC3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78027"/>
            <a:ext cx="4932450" cy="5101946"/>
          </a:xfrm>
          <a:prstGeom prst="rect">
            <a:avLst/>
          </a:prstGeom>
        </p:spPr>
      </p:pic>
    </p:spTree>
    <p:extLst>
      <p:ext uri="{BB962C8B-B14F-4D97-AF65-F5344CB8AC3E}">
        <p14:creationId xmlns:p14="http://schemas.microsoft.com/office/powerpoint/2010/main" val="262071821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29A70865-7F27-48C4-8472-9E59C5C67DD8}"/>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78027"/>
            <a:ext cx="4932450" cy="5101946"/>
          </a:xfrm>
          <a:prstGeom prst="rect">
            <a:avLst/>
          </a:prstGeom>
        </p:spPr>
      </p:pic>
    </p:spTree>
    <p:extLst>
      <p:ext uri="{BB962C8B-B14F-4D97-AF65-F5344CB8AC3E}">
        <p14:creationId xmlns:p14="http://schemas.microsoft.com/office/powerpoint/2010/main" val="35898546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5D6C9259-3206-4B50-92B1-BA1F326BDD0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220741" y="744767"/>
            <a:ext cx="4932450" cy="5368466"/>
          </a:xfrm>
          <a:prstGeom prst="rect">
            <a:avLst/>
          </a:prstGeom>
        </p:spPr>
      </p:pic>
    </p:spTree>
    <p:extLst>
      <p:ext uri="{BB962C8B-B14F-4D97-AF65-F5344CB8AC3E}">
        <p14:creationId xmlns:p14="http://schemas.microsoft.com/office/powerpoint/2010/main" val="4455690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27928C5E-3ABC-4B26-A672-3B5561B82349}"/>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220741" y="864364"/>
            <a:ext cx="4932450" cy="5368466"/>
          </a:xfrm>
          <a:prstGeom prst="rect">
            <a:avLst/>
          </a:prstGeom>
        </p:spPr>
      </p:pic>
    </p:spTree>
    <p:extLst>
      <p:ext uri="{BB962C8B-B14F-4D97-AF65-F5344CB8AC3E}">
        <p14:creationId xmlns:p14="http://schemas.microsoft.com/office/powerpoint/2010/main" val="4125163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4"/>
          </p:nvPr>
        </p:nvSpPr>
        <p:spPr>
          <a:xfrm>
            <a:off x="6919866" y="6492875"/>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2" name="Título 1">
            <a:extLst>
              <a:ext uri="{FF2B5EF4-FFF2-40B4-BE49-F238E27FC236}">
                <a16:creationId xmlns:a16="http://schemas.microsoft.com/office/drawing/2014/main" id="{26554A07-611F-4F16-A7C8-63100DF17FAF}"/>
              </a:ext>
            </a:extLst>
          </p:cNvPr>
          <p:cNvSpPr>
            <a:spLocks noGrp="1"/>
          </p:cNvSpPr>
          <p:nvPr>
            <p:ph type="title"/>
          </p:nvPr>
        </p:nvSpPr>
        <p:spPr>
          <a:xfrm>
            <a:off x="44126" y="2648998"/>
            <a:ext cx="6227446" cy="956722"/>
          </a:xfrm>
        </p:spPr>
        <p:txBody>
          <a:bodyPr vert="horz" lIns="91440" tIns="45720" rIns="91440" bIns="45720" rtlCol="0" anchor="ctr">
            <a:noAutofit/>
          </a:bodyPr>
          <a:lstStyle/>
          <a:p>
            <a:r>
              <a:rPr lang="es-MX" dirty="0">
                <a:solidFill>
                  <a:schemeClr val="accent1">
                    <a:lumMod val="50000"/>
                  </a:schemeClr>
                </a:solidFill>
              </a:rPr>
              <a:t>5. Discusión y en su caso Aprobación de los Estados Financieros</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3"/>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4294967295"/>
          </p:nvPr>
        </p:nvSpPr>
        <p:spPr>
          <a:xfrm>
            <a:off x="1883122" y="3605720"/>
            <a:ext cx="2318412" cy="455171"/>
          </a:xfrm>
          <a:prstGeom prst="rect">
            <a:avLst/>
          </a:prstGeom>
        </p:spPr>
        <p:txBody>
          <a:bodyPr/>
          <a:lstStyle/>
          <a:p>
            <a:pPr marL="0" indent="0" algn="ctr">
              <a:buNone/>
            </a:pPr>
            <a:r>
              <a:rPr lang="es-MX" b="1" dirty="0">
                <a:solidFill>
                  <a:schemeClr val="bg2">
                    <a:lumMod val="50000"/>
                  </a:schemeClr>
                </a:solidFill>
              </a:rPr>
              <a:t>Septiembre 2021</a:t>
            </a:r>
          </a:p>
        </p:txBody>
      </p:sp>
      <p:sp>
        <p:nvSpPr>
          <p:cNvPr id="6" name="Rectángulo 5">
            <a:extLst>
              <a:ext uri="{FF2B5EF4-FFF2-40B4-BE49-F238E27FC236}">
                <a16:creationId xmlns:a16="http://schemas.microsoft.com/office/drawing/2014/main" id="{AE8E05CB-14D8-43F6-AF8F-861C0C8F4B23}"/>
              </a:ext>
            </a:extLst>
          </p:cNvPr>
          <p:cNvSpPr/>
          <p:nvPr/>
        </p:nvSpPr>
        <p:spPr>
          <a:xfrm>
            <a:off x="724064" y="5690947"/>
            <a:ext cx="8105867" cy="769441"/>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Blip>
                <a:blip r:embed="rId3"/>
              </a:buBlip>
              <a:tabLst/>
              <a:defRPr/>
            </a:pP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En desahogo del punto número cinco del orden del día, el Director General del Instituto de Pensiones del Estado de Jalisco, Héctor Pizano Ramos, con fundamento en lo establecido en el artículo 154 fracción XVIII de la Ley del Instituto de Pensiones del Estado de Jalisco, presenta la </a:t>
            </a:r>
            <a:r>
              <a:rPr lang="es-MX" sz="1100" i="1" dirty="0">
                <a:solidFill>
                  <a:schemeClr val="bg2">
                    <a:lumMod val="50000"/>
                  </a:schemeClr>
                </a:solidFill>
                <a:latin typeface="Prompt ExtraLight"/>
              </a:rPr>
              <a:t>D</a:t>
            </a:r>
            <a:r>
              <a:rPr kumimoji="0" lang="es-MX" sz="1100" b="0" i="1" u="none" strike="noStrike" kern="1200" cap="none" spc="0" normalizeH="0" baseline="0" noProof="0" dirty="0" err="1">
                <a:ln>
                  <a:noFill/>
                </a:ln>
                <a:solidFill>
                  <a:schemeClr val="bg2">
                    <a:lumMod val="50000"/>
                  </a:schemeClr>
                </a:solidFill>
                <a:effectLst/>
                <a:uLnTx/>
                <a:uFillTx/>
                <a:latin typeface="Prompt ExtraLight"/>
                <a:ea typeface="+mn-ea"/>
                <a:cs typeface="+mn-cs"/>
              </a:rPr>
              <a:t>iscusión</a:t>
            </a:r>
            <a:r>
              <a:rPr kumimoji="0" lang="es-MX" sz="1100" b="0" i="1" u="none" strike="noStrike" kern="1200" cap="none" spc="0" normalizeH="0" baseline="0" noProof="0" dirty="0">
                <a:ln>
                  <a:noFill/>
                </a:ln>
                <a:solidFill>
                  <a:schemeClr val="bg2">
                    <a:lumMod val="50000"/>
                  </a:schemeClr>
                </a:solidFill>
                <a:effectLst/>
                <a:uLnTx/>
                <a:uFillTx/>
                <a:latin typeface="Prompt ExtraLight"/>
                <a:ea typeface="+mn-ea"/>
                <a:cs typeface="+mn-cs"/>
              </a:rPr>
              <a:t> y en su caso Aprobación de los Estados Financieros</a:t>
            </a:r>
            <a:r>
              <a:rPr kumimoji="0" lang="es-MX" sz="1100" b="0" i="0" u="none" strike="noStrike" kern="1200" cap="none" spc="0" normalizeH="0" baseline="0" noProof="0" dirty="0">
                <a:ln>
                  <a:noFill/>
                </a:ln>
                <a:solidFill>
                  <a:schemeClr val="bg2">
                    <a:lumMod val="50000"/>
                  </a:schemeClr>
                </a:solidFill>
                <a:effectLst/>
                <a:uLnTx/>
                <a:uFillTx/>
                <a:latin typeface="Prompt ExtraLight"/>
                <a:ea typeface="+mn-ea"/>
                <a:cs typeface="+mn-cs"/>
              </a:rPr>
              <a:t> al mes de septiembre 2021, conforme al siguiente reporte:</a:t>
            </a:r>
          </a:p>
        </p:txBody>
      </p:sp>
    </p:spTree>
    <p:extLst>
      <p:ext uri="{BB962C8B-B14F-4D97-AF65-F5344CB8AC3E}">
        <p14:creationId xmlns:p14="http://schemas.microsoft.com/office/powerpoint/2010/main" val="3335804109"/>
      </p:ext>
    </p:extLst>
  </p:cSld>
  <p:clrMapOvr>
    <a:overrideClrMapping bg1="lt1" tx1="dk1" bg2="lt2" tx2="dk2" accent1="accent1" accent2="accent2" accent3="accent3" accent4="accent4" accent5="accent5" accent6="accent6" hlink="hlink" folHlink="folHlink"/>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B5F31922-1A98-458D-9286-28C1AA4C4B5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64364"/>
            <a:ext cx="4932450" cy="5368466"/>
          </a:xfrm>
          <a:prstGeom prst="rect">
            <a:avLst/>
          </a:prstGeom>
        </p:spPr>
      </p:pic>
    </p:spTree>
    <p:extLst>
      <p:ext uri="{BB962C8B-B14F-4D97-AF65-F5344CB8AC3E}">
        <p14:creationId xmlns:p14="http://schemas.microsoft.com/office/powerpoint/2010/main" val="280118181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63F3A48F-4A92-4955-BFB9-507CF037FF7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78027"/>
            <a:ext cx="4932450" cy="5101946"/>
          </a:xfrm>
          <a:prstGeom prst="rect">
            <a:avLst/>
          </a:prstGeom>
        </p:spPr>
      </p:pic>
    </p:spTree>
    <p:extLst>
      <p:ext uri="{BB962C8B-B14F-4D97-AF65-F5344CB8AC3E}">
        <p14:creationId xmlns:p14="http://schemas.microsoft.com/office/powerpoint/2010/main" val="24735826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FCCE6A67-EAD5-4637-B1CD-A860F822D45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878027"/>
            <a:ext cx="4932450" cy="5101946"/>
          </a:xfrm>
          <a:prstGeom prst="rect">
            <a:avLst/>
          </a:prstGeom>
        </p:spPr>
      </p:pic>
    </p:spTree>
    <p:extLst>
      <p:ext uri="{BB962C8B-B14F-4D97-AF65-F5344CB8AC3E}">
        <p14:creationId xmlns:p14="http://schemas.microsoft.com/office/powerpoint/2010/main" val="40048729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63</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10" name="Imagen 9">
            <a:extLst>
              <a:ext uri="{FF2B5EF4-FFF2-40B4-BE49-F238E27FC236}">
                <a16:creationId xmlns:a16="http://schemas.microsoft.com/office/drawing/2014/main" id="{2FC134E9-A3C0-4CA7-8669-4E0572ECE9EC}"/>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05775" y="1011287"/>
            <a:ext cx="4932450" cy="4835426"/>
          </a:xfrm>
          <a:prstGeom prst="rect">
            <a:avLst/>
          </a:prstGeom>
        </p:spPr>
      </p:pic>
    </p:spTree>
    <p:extLst>
      <p:ext uri="{BB962C8B-B14F-4D97-AF65-F5344CB8AC3E}">
        <p14:creationId xmlns:p14="http://schemas.microsoft.com/office/powerpoint/2010/main" val="374274002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64</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la Cartera de Inversiones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53191" y="525810"/>
            <a:ext cx="1795684" cy="338554"/>
          </a:xfrm>
          <a:prstGeom prst="rect">
            <a:avLst/>
          </a:prstGeom>
        </p:spPr>
        <p:txBody>
          <a:bodyPr wrap="none">
            <a:spAutoFit/>
          </a:bodyPr>
          <a:lstStyle/>
          <a:p>
            <a:r>
              <a:rPr lang="es-MX" sz="1600" dirty="0">
                <a:solidFill>
                  <a:schemeClr val="accent1">
                    <a:lumMod val="50000"/>
                  </a:schemeClr>
                </a:solidFill>
              </a:rPr>
              <a:t>Portafolio Actual</a:t>
            </a:r>
          </a:p>
        </p:txBody>
      </p:sp>
      <p:pic>
        <p:nvPicPr>
          <p:cNvPr id="8" name="Imagen 7">
            <a:extLst>
              <a:ext uri="{FF2B5EF4-FFF2-40B4-BE49-F238E27FC236}">
                <a16:creationId xmlns:a16="http://schemas.microsoft.com/office/drawing/2014/main" id="{BE9EC3D1-1E81-4140-ADBB-AEFE3809BA8D}"/>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172823" y="695087"/>
            <a:ext cx="4798354" cy="5481789"/>
          </a:xfrm>
          <a:prstGeom prst="rect">
            <a:avLst/>
          </a:prstGeom>
        </p:spPr>
      </p:pic>
    </p:spTree>
    <p:extLst>
      <p:ext uri="{BB962C8B-B14F-4D97-AF65-F5344CB8AC3E}">
        <p14:creationId xmlns:p14="http://schemas.microsoft.com/office/powerpoint/2010/main" val="84623662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0" y="2581964"/>
            <a:ext cx="6286500" cy="1470025"/>
          </a:xfrm>
        </p:spPr>
        <p:txBody>
          <a:bodyPr vert="horz" lIns="91440" tIns="45720" rIns="91440" bIns="45720" rtlCol="0" anchor="ctr">
            <a:noAutofit/>
          </a:bodyPr>
          <a:lstStyle/>
          <a:p>
            <a:r>
              <a:rPr lang="es-MX" sz="2800" dirty="0">
                <a:solidFill>
                  <a:schemeClr val="accent1">
                    <a:lumMod val="50000"/>
                  </a:schemeClr>
                </a:solidFill>
              </a:rPr>
              <a:t>9. Reporte Informativo de Adeudos Entidades Públicas</a:t>
            </a:r>
          </a:p>
        </p:txBody>
      </p:sp>
      <p:sp>
        <p:nvSpPr>
          <p:cNvPr id="3" name="Subtítulo 2">
            <a:extLst>
              <a:ext uri="{FF2B5EF4-FFF2-40B4-BE49-F238E27FC236}">
                <a16:creationId xmlns:a16="http://schemas.microsoft.com/office/drawing/2014/main" id="{EE747FCE-125B-4640-8B4C-F91142F9D05E}"/>
              </a:ext>
            </a:extLst>
          </p:cNvPr>
          <p:cNvSpPr>
            <a:spLocks noGrp="1"/>
          </p:cNvSpPr>
          <p:nvPr>
            <p:ph type="subTitle" idx="1"/>
          </p:nvPr>
        </p:nvSpPr>
        <p:spPr>
          <a:xfrm>
            <a:off x="1177008" y="3753577"/>
            <a:ext cx="4184887" cy="596823"/>
          </a:xfrm>
        </p:spPr>
        <p:txBody>
          <a:bodyPr>
            <a:normAutofit/>
          </a:bodyPr>
          <a:lstStyle/>
          <a:p>
            <a:r>
              <a:rPr lang="es-MX" sz="2000" b="1" dirty="0"/>
              <a:t>Septiembre 2021</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65</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557062"/>
            <a:ext cx="8019535" cy="104644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indent="-285750" algn="just">
              <a:buBlip>
                <a:blip r:embed="rId3"/>
              </a:buBlip>
            </a:pPr>
            <a:r>
              <a:rPr lang="es-MX" sz="1400" dirty="0"/>
              <a:t>E</a:t>
            </a:r>
            <a:r>
              <a:rPr lang="es-MX" sz="1200" dirty="0"/>
              <a:t>n desahogo de </a:t>
            </a:r>
            <a:r>
              <a:rPr lang="es-MX" sz="1200" i="1" dirty="0"/>
              <a:t>punto nueve </a:t>
            </a:r>
            <a:r>
              <a:rPr lang="es-MX" sz="1200" dirty="0"/>
              <a:t>del orden del día, el Director General del Instituto de Pensiones del Estado de Jalisco, Héctor Pizano Ramos, con fundamento en lo establecido en el artículo 154 fracción XXII de la Ley del Instituto de Pensiones del Estado de Jalisco, presenta el </a:t>
            </a:r>
            <a:r>
              <a:rPr lang="es-MX" sz="1200" i="1" dirty="0"/>
              <a:t>Reporte de Adeudos de Entidades Públicas a septiembre de 2021</a:t>
            </a:r>
            <a:r>
              <a:rPr lang="es-MX" sz="1200" dirty="0"/>
              <a:t>, conforme al siguiente reporte general:</a:t>
            </a:r>
          </a:p>
          <a:p>
            <a:pPr marL="285750" indent="-285750" algn="just">
              <a:buBlip>
                <a:blip r:embed="rId3"/>
              </a:buBlip>
            </a:pPr>
            <a:endParaRPr lang="es-MX" sz="1200" dirty="0"/>
          </a:p>
        </p:txBody>
      </p:sp>
    </p:spTree>
    <p:extLst>
      <p:ext uri="{BB962C8B-B14F-4D97-AF65-F5344CB8AC3E}">
        <p14:creationId xmlns:p14="http://schemas.microsoft.com/office/powerpoint/2010/main" val="4082766066"/>
      </p:ext>
    </p:extLst>
  </p:cSld>
  <p:clrMapOvr>
    <a:overrideClrMapping bg1="lt1" tx1="dk1" bg2="lt2" tx2="dk2" accent1="accent1" accent2="accent2" accent3="accent3" accent4="accent4" accent5="accent5" accent6="accent6" hlink="hlink" folHlink="folHlink"/>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66</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4807561" y="498555"/>
            <a:ext cx="4079963" cy="338554"/>
          </a:xfrm>
          <a:prstGeom prst="rect">
            <a:avLst/>
          </a:prstGeom>
        </p:spPr>
        <p:txBody>
          <a:bodyPr wrap="none">
            <a:spAutoFit/>
          </a:bodyPr>
          <a:lstStyle/>
          <a:p>
            <a:r>
              <a:rPr lang="es-MX" sz="1600" dirty="0">
                <a:solidFill>
                  <a:schemeClr val="accent1">
                    <a:lumMod val="50000"/>
                  </a:schemeClr>
                </a:solidFill>
              </a:rPr>
              <a:t>Comportamiento de Adeudos EPP 2021</a:t>
            </a:r>
          </a:p>
        </p:txBody>
      </p:sp>
      <p:graphicFrame>
        <p:nvGraphicFramePr>
          <p:cNvPr id="10" name="Gráfico 9">
            <a:extLst>
              <a:ext uri="{FF2B5EF4-FFF2-40B4-BE49-F238E27FC236}">
                <a16:creationId xmlns:a16="http://schemas.microsoft.com/office/drawing/2014/main" id="{EFC36D9E-B136-48FC-AA55-8AFF5AAAEF83}"/>
              </a:ext>
            </a:extLst>
          </p:cNvPr>
          <p:cNvGraphicFramePr>
            <a:graphicFrameLocks/>
          </p:cNvGraphicFramePr>
          <p:nvPr>
            <p:extLst>
              <p:ext uri="{D42A27DB-BD31-4B8C-83A1-F6EECF244321}">
                <p14:modId xmlns:p14="http://schemas.microsoft.com/office/powerpoint/2010/main" val="184482650"/>
              </p:ext>
            </p:extLst>
          </p:nvPr>
        </p:nvGraphicFramePr>
        <p:xfrm>
          <a:off x="1374720" y="799588"/>
          <a:ext cx="6394559" cy="2629412"/>
        </p:xfrm>
        <a:graphic>
          <a:graphicData uri="http://schemas.openxmlformats.org/drawingml/2006/chart">
            <c:chart xmlns:c="http://schemas.openxmlformats.org/drawingml/2006/chart" xmlns:r="http://schemas.openxmlformats.org/officeDocument/2006/relationships" r:id="rId2"/>
          </a:graphicData>
        </a:graphic>
      </p:graphicFrame>
      <p:pic>
        <p:nvPicPr>
          <p:cNvPr id="12" name="Imagen 11">
            <a:extLst>
              <a:ext uri="{FF2B5EF4-FFF2-40B4-BE49-F238E27FC236}">
                <a16:creationId xmlns:a16="http://schemas.microsoft.com/office/drawing/2014/main" id="{FA9887C0-02BA-4613-B98F-967D3EFE4D64}"/>
              </a:ext>
            </a:extLst>
          </p:cNvPr>
          <p:cNvPicPr>
            <a:picLocks noChangeAspect="1"/>
          </p:cNvPicPr>
          <p:nvPr/>
        </p:nvPicPr>
        <p:blipFill>
          <a:blip r:embed="rId3"/>
          <a:stretch>
            <a:fillRect/>
          </a:stretch>
        </p:blipFill>
        <p:spPr>
          <a:xfrm>
            <a:off x="2641120" y="3489114"/>
            <a:ext cx="4112892" cy="1852993"/>
          </a:xfrm>
          <a:prstGeom prst="rect">
            <a:avLst/>
          </a:prstGeom>
        </p:spPr>
      </p:pic>
      <p:sp>
        <p:nvSpPr>
          <p:cNvPr id="13" name="CuadroTexto 12">
            <a:extLst>
              <a:ext uri="{FF2B5EF4-FFF2-40B4-BE49-F238E27FC236}">
                <a16:creationId xmlns:a16="http://schemas.microsoft.com/office/drawing/2014/main" id="{0D8F9ABC-403A-4E6A-A1C8-C6B4BD00D4AA}"/>
              </a:ext>
            </a:extLst>
          </p:cNvPr>
          <p:cNvSpPr txBox="1"/>
          <p:nvPr/>
        </p:nvSpPr>
        <p:spPr>
          <a:xfrm>
            <a:off x="639929" y="5589052"/>
            <a:ext cx="8335263" cy="938719"/>
          </a:xfrm>
          <a:prstGeom prst="rect">
            <a:avLst/>
          </a:prstGeom>
          <a:noFill/>
        </p:spPr>
        <p:txBody>
          <a:bodyPr wrap="square" rtlCol="0">
            <a:spAutoFit/>
          </a:bodyPr>
          <a:lstStyle/>
          <a:p>
            <a:pPr algn="just"/>
            <a:r>
              <a:rPr lang="es-MX" sz="1100" b="1" dirty="0">
                <a:solidFill>
                  <a:schemeClr val="tx1">
                    <a:lumMod val="65000"/>
                    <a:lumOff val="35000"/>
                  </a:schemeClr>
                </a:solidFill>
              </a:rPr>
              <a:t>Nota: </a:t>
            </a:r>
            <a:r>
              <a:rPr lang="es-MX" sz="1100" dirty="0">
                <a:solidFill>
                  <a:schemeClr val="tx1">
                    <a:lumMod val="65000"/>
                    <a:lumOff val="35000"/>
                  </a:schemeClr>
                </a:solidFill>
              </a:rPr>
              <a:t>Si bien es cierto que se aprecia un decremento en el adeudo general de las EPP, también es cierto que el mismo no atiende a un ingreso líquido, sino que corresponde a la celebración de convenios de pago en parcialidades con los municipios de Puerto Vallarta por un monto de 519.5 </a:t>
            </a:r>
            <a:r>
              <a:rPr lang="es-MX" sz="1100" dirty="0" err="1">
                <a:solidFill>
                  <a:schemeClr val="tx1">
                    <a:lumMod val="65000"/>
                    <a:lumOff val="35000"/>
                  </a:schemeClr>
                </a:solidFill>
              </a:rPr>
              <a:t>mdp</a:t>
            </a:r>
            <a:r>
              <a:rPr lang="es-MX" sz="1100" dirty="0">
                <a:solidFill>
                  <a:schemeClr val="tx1">
                    <a:lumMod val="65000"/>
                    <a:lumOff val="35000"/>
                  </a:schemeClr>
                </a:solidFill>
              </a:rPr>
              <a:t> (incluye un saldo del convenio anterior por 122.5 </a:t>
            </a:r>
            <a:r>
              <a:rPr lang="es-MX" sz="1100" dirty="0" err="1">
                <a:solidFill>
                  <a:schemeClr val="tx1">
                    <a:lumMod val="65000"/>
                    <a:lumOff val="35000"/>
                  </a:schemeClr>
                </a:solidFill>
              </a:rPr>
              <a:t>mdp</a:t>
            </a:r>
            <a:r>
              <a:rPr lang="es-MX" sz="1100" dirty="0">
                <a:solidFill>
                  <a:schemeClr val="tx1">
                    <a:lumMod val="65000"/>
                    <a:lumOff val="35000"/>
                  </a:schemeClr>
                </a:solidFill>
              </a:rPr>
              <a:t>), de Chapala por un monto de 17.7 </a:t>
            </a:r>
            <a:r>
              <a:rPr lang="es-MX" sz="1100" dirty="0" err="1">
                <a:solidFill>
                  <a:schemeClr val="tx1">
                    <a:lumMod val="65000"/>
                    <a:lumOff val="35000"/>
                  </a:schemeClr>
                </a:solidFill>
              </a:rPr>
              <a:t>mdp</a:t>
            </a:r>
            <a:r>
              <a:rPr lang="es-MX" sz="1100" dirty="0">
                <a:solidFill>
                  <a:schemeClr val="tx1">
                    <a:lumMod val="65000"/>
                    <a:lumOff val="35000"/>
                  </a:schemeClr>
                </a:solidFill>
              </a:rPr>
              <a:t> y de Tonalá por 320.3 </a:t>
            </a:r>
            <a:r>
              <a:rPr lang="es-MX" sz="1100" dirty="0" err="1">
                <a:solidFill>
                  <a:schemeClr val="tx1">
                    <a:lumMod val="65000"/>
                    <a:lumOff val="35000"/>
                  </a:schemeClr>
                </a:solidFill>
              </a:rPr>
              <a:t>mdp</a:t>
            </a:r>
            <a:r>
              <a:rPr lang="es-MX" sz="1100" dirty="0">
                <a:solidFill>
                  <a:schemeClr val="tx1">
                    <a:lumMod val="65000"/>
                    <a:lumOff val="35000"/>
                  </a:schemeClr>
                </a:solidFill>
              </a:rPr>
              <a:t> (incluye un saldo del convenio anterior por 287.6 </a:t>
            </a:r>
            <a:r>
              <a:rPr lang="es-MX" sz="1100" dirty="0" err="1">
                <a:solidFill>
                  <a:schemeClr val="tx1">
                    <a:lumMod val="65000"/>
                    <a:lumOff val="35000"/>
                  </a:schemeClr>
                </a:solidFill>
              </a:rPr>
              <a:t>mdp</a:t>
            </a:r>
            <a:r>
              <a:rPr lang="es-MX" sz="1100" dirty="0">
                <a:solidFill>
                  <a:schemeClr val="tx1">
                    <a:lumMod val="65000"/>
                    <a:lumOff val="35000"/>
                  </a:schemeClr>
                </a:solidFill>
              </a:rPr>
              <a:t>).</a:t>
            </a:r>
          </a:p>
          <a:p>
            <a:pPr algn="just"/>
            <a:endParaRPr lang="es-MX" sz="1100" b="1" dirty="0">
              <a:solidFill>
                <a:schemeClr val="tx1">
                  <a:lumMod val="65000"/>
                  <a:lumOff val="35000"/>
                </a:schemeClr>
              </a:solidFill>
            </a:endParaRPr>
          </a:p>
        </p:txBody>
      </p:sp>
    </p:spTree>
    <p:extLst>
      <p:ext uri="{BB962C8B-B14F-4D97-AF65-F5344CB8AC3E}">
        <p14:creationId xmlns:p14="http://schemas.microsoft.com/office/powerpoint/2010/main" val="36936369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3066911" y="559146"/>
            <a:ext cx="5299849" cy="338554"/>
          </a:xfrm>
          <a:prstGeom prst="rect">
            <a:avLst/>
          </a:prstGeom>
        </p:spPr>
        <p:txBody>
          <a:bodyPr wrap="none">
            <a:spAutoFit/>
          </a:bodyPr>
          <a:lstStyle/>
          <a:p>
            <a:r>
              <a:rPr lang="es-MX" sz="1600" dirty="0">
                <a:solidFill>
                  <a:schemeClr val="accent1">
                    <a:lumMod val="50000"/>
                  </a:schemeClr>
                </a:solidFill>
              </a:rPr>
              <a:t>Estatus de Situación de Adeudos de EPP Adheridas</a:t>
            </a:r>
          </a:p>
        </p:txBody>
      </p:sp>
      <p:sp>
        <p:nvSpPr>
          <p:cNvPr id="10" name="CuadroTexto 9">
            <a:extLst>
              <a:ext uri="{FF2B5EF4-FFF2-40B4-BE49-F238E27FC236}">
                <a16:creationId xmlns:a16="http://schemas.microsoft.com/office/drawing/2014/main" id="{4477C260-DB6F-41E0-BFDD-2FE258E639FB}"/>
              </a:ext>
            </a:extLst>
          </p:cNvPr>
          <p:cNvSpPr txBox="1"/>
          <p:nvPr/>
        </p:nvSpPr>
        <p:spPr>
          <a:xfrm>
            <a:off x="984365" y="6147213"/>
            <a:ext cx="8098971" cy="400110"/>
          </a:xfrm>
          <a:prstGeom prst="rect">
            <a:avLst/>
          </a:prstGeom>
          <a:noFill/>
        </p:spPr>
        <p:txBody>
          <a:bodyPr wrap="square" rtlCol="0">
            <a:spAutoFit/>
          </a:bodyPr>
          <a:lstStyle/>
          <a:p>
            <a:r>
              <a:rPr lang="es-MX" sz="1000" b="1" i="1" dirty="0"/>
              <a:t>* </a:t>
            </a:r>
            <a:r>
              <a:rPr lang="es-MX" sz="1000" i="1" dirty="0"/>
              <a:t>No se cuantifican Grupo 16 de Policía Auxiliar, Grupo 20 de Policía Auxiliar y DARE Municipio de Zapotlán el Grande, ya que son entidades inactivas; sin embargo, aún presentan adeudo al Instituto. </a:t>
            </a:r>
          </a:p>
        </p:txBody>
      </p:sp>
      <p:graphicFrame>
        <p:nvGraphicFramePr>
          <p:cNvPr id="11" name="Gráfico 10">
            <a:extLst>
              <a:ext uri="{FF2B5EF4-FFF2-40B4-BE49-F238E27FC236}">
                <a16:creationId xmlns:a16="http://schemas.microsoft.com/office/drawing/2014/main" id="{2145B240-A910-4902-8524-D039B6E08616}"/>
              </a:ext>
            </a:extLst>
          </p:cNvPr>
          <p:cNvGraphicFramePr>
            <a:graphicFrameLocks/>
          </p:cNvGraphicFramePr>
          <p:nvPr>
            <p:extLst>
              <p:ext uri="{D42A27DB-BD31-4B8C-83A1-F6EECF244321}">
                <p14:modId xmlns:p14="http://schemas.microsoft.com/office/powerpoint/2010/main" val="3173839041"/>
              </p:ext>
            </p:extLst>
          </p:nvPr>
        </p:nvGraphicFramePr>
        <p:xfrm>
          <a:off x="777240" y="1013743"/>
          <a:ext cx="7589520" cy="332517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Imagen 13">
            <a:extLst>
              <a:ext uri="{FF2B5EF4-FFF2-40B4-BE49-F238E27FC236}">
                <a16:creationId xmlns:a16="http://schemas.microsoft.com/office/drawing/2014/main" id="{7442C123-402B-47F7-A55C-AFC69BA16351}"/>
              </a:ext>
            </a:extLst>
          </p:cNvPr>
          <p:cNvPicPr>
            <a:picLocks noChangeAspect="1"/>
          </p:cNvPicPr>
          <p:nvPr/>
        </p:nvPicPr>
        <p:blipFill>
          <a:blip r:embed="rId3"/>
          <a:stretch>
            <a:fillRect/>
          </a:stretch>
        </p:blipFill>
        <p:spPr>
          <a:xfrm>
            <a:off x="1878330" y="4445199"/>
            <a:ext cx="5387340" cy="1341120"/>
          </a:xfrm>
          <a:prstGeom prst="rect">
            <a:avLst/>
          </a:prstGeom>
        </p:spPr>
      </p:pic>
    </p:spTree>
    <p:extLst>
      <p:ext uri="{BB962C8B-B14F-4D97-AF65-F5344CB8AC3E}">
        <p14:creationId xmlns:p14="http://schemas.microsoft.com/office/powerpoint/2010/main" val="363390083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03926" y="525810"/>
            <a:ext cx="1784463" cy="338554"/>
          </a:xfrm>
          <a:prstGeom prst="rect">
            <a:avLst/>
          </a:prstGeom>
        </p:spPr>
        <p:txBody>
          <a:bodyPr wrap="none">
            <a:spAutoFit/>
          </a:bodyPr>
          <a:lstStyle/>
          <a:p>
            <a:r>
              <a:rPr lang="es-MX" sz="1600" dirty="0">
                <a:solidFill>
                  <a:schemeClr val="accent1">
                    <a:lumMod val="50000"/>
                  </a:schemeClr>
                </a:solidFill>
              </a:rPr>
              <a:t>Proceso Jurídico</a:t>
            </a:r>
          </a:p>
        </p:txBody>
      </p:sp>
      <p:pic>
        <p:nvPicPr>
          <p:cNvPr id="8" name="Imagen 7">
            <a:extLst>
              <a:ext uri="{FF2B5EF4-FFF2-40B4-BE49-F238E27FC236}">
                <a16:creationId xmlns:a16="http://schemas.microsoft.com/office/drawing/2014/main" id="{1656B426-18FC-4D01-87EE-40838DDE17FF}"/>
              </a:ext>
            </a:extLst>
          </p:cNvPr>
          <p:cNvPicPr>
            <a:picLocks noChangeAspect="1"/>
          </p:cNvPicPr>
          <p:nvPr/>
        </p:nvPicPr>
        <p:blipFill>
          <a:blip r:embed="rId2"/>
          <a:stretch>
            <a:fillRect/>
          </a:stretch>
        </p:blipFill>
        <p:spPr>
          <a:xfrm>
            <a:off x="252389" y="907465"/>
            <a:ext cx="8636000" cy="4608984"/>
          </a:xfrm>
          <a:prstGeom prst="rect">
            <a:avLst/>
          </a:prstGeom>
        </p:spPr>
      </p:pic>
    </p:spTree>
    <p:extLst>
      <p:ext uri="{BB962C8B-B14F-4D97-AF65-F5344CB8AC3E}">
        <p14:creationId xmlns:p14="http://schemas.microsoft.com/office/powerpoint/2010/main" val="26034436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103926" y="525810"/>
            <a:ext cx="1784463" cy="338554"/>
          </a:xfrm>
          <a:prstGeom prst="rect">
            <a:avLst/>
          </a:prstGeom>
        </p:spPr>
        <p:txBody>
          <a:bodyPr wrap="none">
            <a:spAutoFit/>
          </a:bodyPr>
          <a:lstStyle/>
          <a:p>
            <a:r>
              <a:rPr lang="es-MX" sz="1600" dirty="0">
                <a:solidFill>
                  <a:schemeClr val="accent1">
                    <a:lumMod val="50000"/>
                  </a:schemeClr>
                </a:solidFill>
              </a:rPr>
              <a:t>Proceso Jurídico</a:t>
            </a:r>
          </a:p>
        </p:txBody>
      </p:sp>
      <p:pic>
        <p:nvPicPr>
          <p:cNvPr id="10" name="Imagen 9">
            <a:extLst>
              <a:ext uri="{FF2B5EF4-FFF2-40B4-BE49-F238E27FC236}">
                <a16:creationId xmlns:a16="http://schemas.microsoft.com/office/drawing/2014/main" id="{88B89969-C1ED-401C-B7BB-A3E16EF4F9F0}"/>
              </a:ext>
            </a:extLst>
          </p:cNvPr>
          <p:cNvPicPr>
            <a:picLocks noChangeAspect="1"/>
          </p:cNvPicPr>
          <p:nvPr/>
        </p:nvPicPr>
        <p:blipFill rotWithShape="1">
          <a:blip r:embed="rId2"/>
          <a:srcRect l="276" t="-233" r="-276" b="88682"/>
          <a:stretch/>
        </p:blipFill>
        <p:spPr>
          <a:xfrm>
            <a:off x="203343" y="1031433"/>
            <a:ext cx="8685046" cy="596228"/>
          </a:xfrm>
          <a:prstGeom prst="rect">
            <a:avLst/>
          </a:prstGeom>
        </p:spPr>
      </p:pic>
      <p:pic>
        <p:nvPicPr>
          <p:cNvPr id="11" name="Imagen 10">
            <a:extLst>
              <a:ext uri="{FF2B5EF4-FFF2-40B4-BE49-F238E27FC236}">
                <a16:creationId xmlns:a16="http://schemas.microsoft.com/office/drawing/2014/main" id="{FDDBD144-4EFD-4249-B381-77FE94038529}"/>
              </a:ext>
            </a:extLst>
          </p:cNvPr>
          <p:cNvPicPr>
            <a:picLocks noChangeAspect="1"/>
          </p:cNvPicPr>
          <p:nvPr/>
        </p:nvPicPr>
        <p:blipFill>
          <a:blip r:embed="rId3"/>
          <a:stretch>
            <a:fillRect/>
          </a:stretch>
        </p:blipFill>
        <p:spPr>
          <a:xfrm>
            <a:off x="218626" y="1623892"/>
            <a:ext cx="8669763" cy="1632753"/>
          </a:xfrm>
          <a:prstGeom prst="rect">
            <a:avLst/>
          </a:prstGeom>
        </p:spPr>
      </p:pic>
      <p:sp>
        <p:nvSpPr>
          <p:cNvPr id="13" name="CuadroTexto 12">
            <a:extLst>
              <a:ext uri="{FF2B5EF4-FFF2-40B4-BE49-F238E27FC236}">
                <a16:creationId xmlns:a16="http://schemas.microsoft.com/office/drawing/2014/main" id="{12BFAEC9-3BD3-44B9-A9EA-77CFBEDEB275}"/>
              </a:ext>
            </a:extLst>
          </p:cNvPr>
          <p:cNvSpPr txBox="1"/>
          <p:nvPr/>
        </p:nvSpPr>
        <p:spPr>
          <a:xfrm>
            <a:off x="252389" y="3457697"/>
            <a:ext cx="8636000" cy="938719"/>
          </a:xfrm>
          <a:prstGeom prst="rect">
            <a:avLst/>
          </a:prstGeom>
          <a:noFill/>
        </p:spPr>
        <p:txBody>
          <a:bodyPr wrap="square" rtlCol="0">
            <a:spAutoFit/>
          </a:bodyPr>
          <a:lstStyle/>
          <a:p>
            <a:pPr algn="just"/>
            <a:r>
              <a:rPr lang="es-MX" sz="1100" b="1" dirty="0"/>
              <a:t>Nota: </a:t>
            </a:r>
            <a:r>
              <a:rPr lang="es-MX" sz="1100" dirty="0"/>
              <a:t>Si bien es cierto que se aprecia un decremento en el adeudo general de las EPP, también es cierto que el mismo no atiende a un ingreso líquido, sino que corresponde a la celebración de convenios de pago en parcialidades con los municipios de Puerto Vallarta por un monto de 519.5 </a:t>
            </a:r>
            <a:r>
              <a:rPr lang="es-MX" sz="1100" dirty="0" err="1"/>
              <a:t>mdp</a:t>
            </a:r>
            <a:r>
              <a:rPr lang="es-MX" sz="1100" dirty="0"/>
              <a:t> (incluye un saldo del convenio anterior por 122.5 </a:t>
            </a:r>
            <a:r>
              <a:rPr lang="es-MX" sz="1100" dirty="0" err="1"/>
              <a:t>mdp</a:t>
            </a:r>
            <a:r>
              <a:rPr lang="es-MX" sz="1100" dirty="0"/>
              <a:t>), de Chapala por un monto de 17.7 </a:t>
            </a:r>
            <a:r>
              <a:rPr lang="es-MX" sz="1100" dirty="0" err="1"/>
              <a:t>mdp</a:t>
            </a:r>
            <a:r>
              <a:rPr lang="es-MX" sz="1100" dirty="0"/>
              <a:t> y de Tonalá por 320.3 </a:t>
            </a:r>
            <a:r>
              <a:rPr lang="es-MX" sz="1100" dirty="0" err="1"/>
              <a:t>mdp</a:t>
            </a:r>
            <a:r>
              <a:rPr lang="es-MX" sz="1100" dirty="0"/>
              <a:t> (incluye un saldo del convenio anterior por 287.6 </a:t>
            </a:r>
            <a:r>
              <a:rPr lang="es-MX" sz="1100" dirty="0" err="1"/>
              <a:t>mdp</a:t>
            </a:r>
            <a:r>
              <a:rPr lang="es-MX" sz="1100" dirty="0"/>
              <a:t>).</a:t>
            </a:r>
          </a:p>
          <a:p>
            <a:pPr algn="just"/>
            <a:endParaRPr lang="es-MX" sz="1100" b="1" dirty="0"/>
          </a:p>
        </p:txBody>
      </p:sp>
    </p:spTree>
    <p:extLst>
      <p:ext uri="{BB962C8B-B14F-4D97-AF65-F5344CB8AC3E}">
        <p14:creationId xmlns:p14="http://schemas.microsoft.com/office/powerpoint/2010/main" val="35212580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EFD18299-7D99-4C7E-B92F-A516BF666A05}"/>
              </a:ext>
            </a:extLst>
          </p:cNvPr>
          <p:cNvSpPr>
            <a:spLocks noGrp="1"/>
          </p:cNvSpPr>
          <p:nvPr>
            <p:ph type="sldNum" sz="quarter" idx="4"/>
          </p:nvPr>
        </p:nvSpPr>
        <p:spPr>
          <a:xfrm>
            <a:off x="7021032" y="6537508"/>
            <a:ext cx="21336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Título 2">
            <a:extLst>
              <a:ext uri="{FF2B5EF4-FFF2-40B4-BE49-F238E27FC236}">
                <a16:creationId xmlns:a16="http://schemas.microsoft.com/office/drawing/2014/main" id="{1D4092BF-EA28-472F-BBCB-D67D77A32E04}"/>
              </a:ext>
            </a:extLst>
          </p:cNvPr>
          <p:cNvSpPr>
            <a:spLocks noGrp="1"/>
          </p:cNvSpPr>
          <p:nvPr>
            <p:ph type="title"/>
          </p:nvPr>
        </p:nvSpPr>
        <p:spPr>
          <a:xfrm>
            <a:off x="1691015" y="16552"/>
            <a:ext cx="7452986" cy="445059"/>
          </a:xfrm>
        </p:spPr>
        <p:txBody>
          <a:bodyPr/>
          <a:lstStyle/>
          <a:p>
            <a:r>
              <a:rPr lang="es-MX" dirty="0"/>
              <a:t>Estados Financieros Septiembre 2021 </a:t>
            </a:r>
            <a:endParaRPr lang="es-MX" b="0" dirty="0"/>
          </a:p>
        </p:txBody>
      </p:sp>
      <p:sp>
        <p:nvSpPr>
          <p:cNvPr id="4" name="Marcador de pie de página 3">
            <a:extLst>
              <a:ext uri="{FF2B5EF4-FFF2-40B4-BE49-F238E27FC236}">
                <a16:creationId xmlns:a16="http://schemas.microsoft.com/office/drawing/2014/main" id="{EACDBAB3-1DD7-452E-B6EB-FBE396516BB7}"/>
              </a:ext>
            </a:extLst>
          </p:cNvPr>
          <p:cNvSpPr>
            <a:spLocks noGrp="1"/>
          </p:cNvSpPr>
          <p:nvPr>
            <p:ph type="ftr" sz="quarter" idx="3"/>
          </p:nvPr>
        </p:nvSpPr>
        <p:spPr>
          <a:xfrm>
            <a:off x="2872427" y="6492875"/>
            <a:ext cx="3399146"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6" name="Marcador de número de diapositiva 2">
            <a:extLst>
              <a:ext uri="{FF2B5EF4-FFF2-40B4-BE49-F238E27FC236}">
                <a16:creationId xmlns:a16="http://schemas.microsoft.com/office/drawing/2014/main" id="{FF7C1F9A-A097-4A5E-B6F2-585566150990}"/>
              </a:ext>
            </a:extLst>
          </p:cNvPr>
          <p:cNvSpPr txBox="1">
            <a:spLocks/>
          </p:cNvSpPr>
          <p:nvPr/>
        </p:nvSpPr>
        <p:spPr>
          <a:xfrm>
            <a:off x="0" y="0"/>
            <a:ext cx="0" cy="0"/>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2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3">
            <a:extLst>
              <a:ext uri="{FF2B5EF4-FFF2-40B4-BE49-F238E27FC236}">
                <a16:creationId xmlns:a16="http://schemas.microsoft.com/office/drawing/2014/main" id="{66914799-704D-4F3A-9BB2-61DEFFCE2A71}"/>
              </a:ext>
            </a:extLst>
          </p:cNvPr>
          <p:cNvSpPr txBox="1">
            <a:spLocks/>
          </p:cNvSpPr>
          <p:nvPr/>
        </p:nvSpPr>
        <p:spPr>
          <a:xfrm>
            <a:off x="0" y="0"/>
            <a:ext cx="0" cy="0"/>
          </a:xfrm>
          <a:prstGeom prst="rect">
            <a:avLst/>
          </a:prstGeom>
        </p:spPr>
        <p:txBody>
          <a:bodyPr vert="horz" lIns="91440" tIns="45720" rIns="91440" bIns="45720" rtlCol="0" anchor="ctr">
            <a:noAutofit/>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1900" b="1" i="0" u="none" strike="noStrike" kern="1200" cap="none" spc="0" normalizeH="0" baseline="0" noProof="0" dirty="0">
                <a:ln>
                  <a:noFill/>
                </a:ln>
                <a:solidFill>
                  <a:prstClr val="white"/>
                </a:solidFill>
                <a:effectLst/>
                <a:uLnTx/>
                <a:uFillTx/>
                <a:latin typeface="Arial Nova Light"/>
                <a:ea typeface="+mj-ea"/>
                <a:cs typeface="+mj-cs"/>
              </a:rPr>
              <a:t>Estados Financieros</a:t>
            </a:r>
          </a:p>
        </p:txBody>
      </p:sp>
      <p:sp>
        <p:nvSpPr>
          <p:cNvPr id="10" name="17 CuadroTexto">
            <a:extLst>
              <a:ext uri="{FF2B5EF4-FFF2-40B4-BE49-F238E27FC236}">
                <a16:creationId xmlns:a16="http://schemas.microsoft.com/office/drawing/2014/main" id="{13329BBA-FD5A-4593-9404-3CE49E918472}"/>
              </a:ext>
            </a:extLst>
          </p:cNvPr>
          <p:cNvSpPr txBox="1"/>
          <p:nvPr/>
        </p:nvSpPr>
        <p:spPr>
          <a:xfrm>
            <a:off x="7940470" y="6246700"/>
            <a:ext cx="778989" cy="4001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Reserva Técnica</a:t>
            </a:r>
          </a:p>
        </p:txBody>
      </p:sp>
      <p:sp>
        <p:nvSpPr>
          <p:cNvPr id="12" name="17 CuadroTexto">
            <a:extLst>
              <a:ext uri="{FF2B5EF4-FFF2-40B4-BE49-F238E27FC236}">
                <a16:creationId xmlns:a16="http://schemas.microsoft.com/office/drawing/2014/main" id="{BDE3F123-01A2-49F5-B7F4-5386613C3420}"/>
              </a:ext>
            </a:extLst>
          </p:cNvPr>
          <p:cNvSpPr txBox="1"/>
          <p:nvPr/>
        </p:nvSpPr>
        <p:spPr>
          <a:xfrm>
            <a:off x="7214262" y="6237289"/>
            <a:ext cx="815931" cy="553998"/>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1000" b="1" i="0" u="none" strike="noStrike" kern="1200" cap="none" spc="0" normalizeH="0" baseline="0" noProof="0" dirty="0">
                <a:ln>
                  <a:noFill/>
                </a:ln>
                <a:solidFill>
                  <a:prstClr val="white">
                    <a:lumMod val="50000"/>
                  </a:prstClr>
                </a:solidFill>
                <a:effectLst/>
                <a:uLnTx/>
                <a:uFillTx/>
                <a:latin typeface="Prompt ExtraLight"/>
                <a:ea typeface="+mn-ea"/>
                <a:cs typeface="+mn-cs"/>
              </a:rPr>
              <a:t>Resumen Ejecutivo Financiero</a:t>
            </a:r>
          </a:p>
        </p:txBody>
      </p:sp>
      <p:sp>
        <p:nvSpPr>
          <p:cNvPr id="16" name="CuadroTexto 15">
            <a:extLst>
              <a:ext uri="{FF2B5EF4-FFF2-40B4-BE49-F238E27FC236}">
                <a16:creationId xmlns:a16="http://schemas.microsoft.com/office/drawing/2014/main" id="{01F60250-CDEB-42C3-BBB7-2C0734E8628D}"/>
              </a:ext>
            </a:extLst>
          </p:cNvPr>
          <p:cNvSpPr txBox="1"/>
          <p:nvPr/>
        </p:nvSpPr>
        <p:spPr>
          <a:xfrm>
            <a:off x="4572000" y="461611"/>
            <a:ext cx="4582632" cy="338554"/>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Flujo de Efectivo Agosto – Septiembre 2021</a:t>
            </a:r>
          </a:p>
        </p:txBody>
      </p:sp>
      <p:pic>
        <p:nvPicPr>
          <p:cNvPr id="14" name="Imagen 13" descr="Un letrero de color negro&#10;&#10;Descripción generada automáticamente con confianza baja">
            <a:hlinkClick r:id="rId2" action="ppaction://hlinkfile"/>
            <a:extLst>
              <a:ext uri="{FF2B5EF4-FFF2-40B4-BE49-F238E27FC236}">
                <a16:creationId xmlns:a16="http://schemas.microsoft.com/office/drawing/2014/main" id="{8BC376DC-4CC8-4C85-9E07-875FEFF320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1411" y="5385017"/>
            <a:ext cx="1001631" cy="1001631"/>
          </a:xfrm>
          <a:prstGeom prst="rect">
            <a:avLst/>
          </a:prstGeom>
        </p:spPr>
      </p:pic>
      <p:pic>
        <p:nvPicPr>
          <p:cNvPr id="15" name="Imagen 14" descr="Un letrero de color negro&#10;&#10;Descripción generada automáticamente con confianza baja">
            <a:hlinkClick r:id="rId4" action="ppaction://hlinkpres?slideindex=1&amp;slidetitle="/>
            <a:extLst>
              <a:ext uri="{FF2B5EF4-FFF2-40B4-BE49-F238E27FC236}">
                <a16:creationId xmlns:a16="http://schemas.microsoft.com/office/drawing/2014/main" id="{4323B1F5-13FB-4C38-94D7-E1B13AFA880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29148" y="5360973"/>
            <a:ext cx="1001631" cy="1001631"/>
          </a:xfrm>
          <a:prstGeom prst="rect">
            <a:avLst/>
          </a:prstGeom>
        </p:spPr>
      </p:pic>
      <p:pic>
        <p:nvPicPr>
          <p:cNvPr id="13" name="Imagen 12">
            <a:extLst>
              <a:ext uri="{FF2B5EF4-FFF2-40B4-BE49-F238E27FC236}">
                <a16:creationId xmlns:a16="http://schemas.microsoft.com/office/drawing/2014/main" id="{74B30399-66AD-4356-8245-2C46A628AD41}"/>
              </a:ext>
            </a:extLst>
          </p:cNvPr>
          <p:cNvPicPr>
            <a:picLocks noChangeAspect="1"/>
          </p:cNvPicPr>
          <p:nvPr/>
        </p:nvPicPr>
        <p:blipFill rotWithShape="1">
          <a:blip r:embed="rId5">
            <a:clrChange>
              <a:clrFrom>
                <a:srgbClr val="FFFFFF"/>
              </a:clrFrom>
              <a:clrTo>
                <a:srgbClr val="FFFFFF">
                  <a:alpha val="0"/>
                </a:srgbClr>
              </a:clrTo>
            </a:clrChange>
          </a:blip>
          <a:srcRect t="12247"/>
          <a:stretch/>
        </p:blipFill>
        <p:spPr>
          <a:xfrm>
            <a:off x="91583" y="1511929"/>
            <a:ext cx="8966821" cy="3849044"/>
          </a:xfrm>
          <a:prstGeom prst="rect">
            <a:avLst/>
          </a:prstGeom>
        </p:spPr>
      </p:pic>
    </p:spTree>
    <p:extLst>
      <p:ext uri="{BB962C8B-B14F-4D97-AF65-F5344CB8AC3E}">
        <p14:creationId xmlns:p14="http://schemas.microsoft.com/office/powerpoint/2010/main" val="337623345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70</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7682983" y="524650"/>
            <a:ext cx="1292341" cy="338554"/>
          </a:xfrm>
          <a:prstGeom prst="rect">
            <a:avLst/>
          </a:prstGeom>
        </p:spPr>
        <p:txBody>
          <a:bodyPr wrap="none">
            <a:spAutoFit/>
          </a:bodyPr>
          <a:lstStyle/>
          <a:p>
            <a:r>
              <a:rPr lang="es-MX" sz="1600" dirty="0">
                <a:solidFill>
                  <a:schemeClr val="accent1">
                    <a:lumMod val="50000"/>
                  </a:schemeClr>
                </a:solidFill>
              </a:rPr>
              <a:t>Requeridos</a:t>
            </a:r>
          </a:p>
        </p:txBody>
      </p:sp>
      <p:pic>
        <p:nvPicPr>
          <p:cNvPr id="8" name="Imagen 7">
            <a:extLst>
              <a:ext uri="{FF2B5EF4-FFF2-40B4-BE49-F238E27FC236}">
                <a16:creationId xmlns:a16="http://schemas.microsoft.com/office/drawing/2014/main" id="{D515C35E-A227-4202-AEA0-51E80E8A81C6}"/>
              </a:ext>
            </a:extLst>
          </p:cNvPr>
          <p:cNvPicPr>
            <a:picLocks noChangeAspect="1"/>
          </p:cNvPicPr>
          <p:nvPr/>
        </p:nvPicPr>
        <p:blipFill>
          <a:blip r:embed="rId2"/>
          <a:stretch>
            <a:fillRect/>
          </a:stretch>
        </p:blipFill>
        <p:spPr>
          <a:xfrm>
            <a:off x="168676" y="781541"/>
            <a:ext cx="8767551" cy="4594810"/>
          </a:xfrm>
          <a:prstGeom prst="rect">
            <a:avLst/>
          </a:prstGeom>
        </p:spPr>
      </p:pic>
      <p:pic>
        <p:nvPicPr>
          <p:cNvPr id="11" name="Imagen 10">
            <a:extLst>
              <a:ext uri="{FF2B5EF4-FFF2-40B4-BE49-F238E27FC236}">
                <a16:creationId xmlns:a16="http://schemas.microsoft.com/office/drawing/2014/main" id="{2C03EDDB-3D5E-471C-95B7-EFAF5D5D970E}"/>
              </a:ext>
            </a:extLst>
          </p:cNvPr>
          <p:cNvPicPr>
            <a:picLocks noChangeAspect="1"/>
          </p:cNvPicPr>
          <p:nvPr/>
        </p:nvPicPr>
        <p:blipFill>
          <a:blip r:embed="rId3"/>
          <a:stretch>
            <a:fillRect/>
          </a:stretch>
        </p:blipFill>
        <p:spPr>
          <a:xfrm>
            <a:off x="165830" y="5376351"/>
            <a:ext cx="8767551" cy="627372"/>
          </a:xfrm>
          <a:prstGeom prst="rect">
            <a:avLst/>
          </a:prstGeom>
        </p:spPr>
      </p:pic>
      <p:pic>
        <p:nvPicPr>
          <p:cNvPr id="12" name="Imagen 11">
            <a:extLst>
              <a:ext uri="{FF2B5EF4-FFF2-40B4-BE49-F238E27FC236}">
                <a16:creationId xmlns:a16="http://schemas.microsoft.com/office/drawing/2014/main" id="{26C84597-4DE0-4C6A-8513-46833E9FE369}"/>
              </a:ext>
            </a:extLst>
          </p:cNvPr>
          <p:cNvPicPr>
            <a:picLocks noChangeAspect="1"/>
          </p:cNvPicPr>
          <p:nvPr/>
        </p:nvPicPr>
        <p:blipFill>
          <a:blip r:embed="rId4"/>
          <a:stretch>
            <a:fillRect/>
          </a:stretch>
        </p:blipFill>
        <p:spPr>
          <a:xfrm>
            <a:off x="93593" y="6284676"/>
            <a:ext cx="8112049" cy="129373"/>
          </a:xfrm>
          <a:prstGeom prst="rect">
            <a:avLst/>
          </a:prstGeom>
        </p:spPr>
      </p:pic>
      <p:pic>
        <p:nvPicPr>
          <p:cNvPr id="13" name="Imagen 12">
            <a:extLst>
              <a:ext uri="{FF2B5EF4-FFF2-40B4-BE49-F238E27FC236}">
                <a16:creationId xmlns:a16="http://schemas.microsoft.com/office/drawing/2014/main" id="{088EFB58-9011-4D48-80CD-C9B888ACDE03}"/>
              </a:ext>
            </a:extLst>
          </p:cNvPr>
          <p:cNvPicPr>
            <a:picLocks noChangeAspect="1"/>
          </p:cNvPicPr>
          <p:nvPr/>
        </p:nvPicPr>
        <p:blipFill>
          <a:blip r:embed="rId5"/>
          <a:stretch>
            <a:fillRect/>
          </a:stretch>
        </p:blipFill>
        <p:spPr>
          <a:xfrm>
            <a:off x="99588" y="6042387"/>
            <a:ext cx="8095212" cy="129373"/>
          </a:xfrm>
          <a:prstGeom prst="rect">
            <a:avLst/>
          </a:prstGeom>
        </p:spPr>
      </p:pic>
    </p:spTree>
    <p:extLst>
      <p:ext uri="{BB962C8B-B14F-4D97-AF65-F5344CB8AC3E}">
        <p14:creationId xmlns:p14="http://schemas.microsoft.com/office/powerpoint/2010/main" val="26415684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71</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5913141" y="568911"/>
            <a:ext cx="3079689" cy="338554"/>
          </a:xfrm>
          <a:prstGeom prst="rect">
            <a:avLst/>
          </a:prstGeom>
        </p:spPr>
        <p:txBody>
          <a:bodyPr wrap="none">
            <a:spAutoFit/>
          </a:bodyPr>
          <a:lstStyle/>
          <a:p>
            <a:r>
              <a:rPr lang="es-MX" sz="1600" dirty="0">
                <a:solidFill>
                  <a:schemeClr val="accent1">
                    <a:lumMod val="50000"/>
                  </a:schemeClr>
                </a:solidFill>
              </a:rPr>
              <a:t>Incumplimiento de Convenios</a:t>
            </a:r>
          </a:p>
        </p:txBody>
      </p:sp>
      <p:pic>
        <p:nvPicPr>
          <p:cNvPr id="10" name="Imagen 9">
            <a:extLst>
              <a:ext uri="{FF2B5EF4-FFF2-40B4-BE49-F238E27FC236}">
                <a16:creationId xmlns:a16="http://schemas.microsoft.com/office/drawing/2014/main" id="{7218E9CA-FA1E-4202-AC54-CBD77CE6372D}"/>
              </a:ext>
            </a:extLst>
          </p:cNvPr>
          <p:cNvPicPr>
            <a:picLocks noChangeAspect="1"/>
          </p:cNvPicPr>
          <p:nvPr/>
        </p:nvPicPr>
        <p:blipFill>
          <a:blip r:embed="rId2"/>
          <a:stretch>
            <a:fillRect/>
          </a:stretch>
        </p:blipFill>
        <p:spPr>
          <a:xfrm>
            <a:off x="109964" y="922456"/>
            <a:ext cx="8882866" cy="2119507"/>
          </a:xfrm>
          <a:prstGeom prst="rect">
            <a:avLst/>
          </a:prstGeom>
        </p:spPr>
      </p:pic>
      <p:sp>
        <p:nvSpPr>
          <p:cNvPr id="12" name="Rectángulo 11">
            <a:extLst>
              <a:ext uri="{FF2B5EF4-FFF2-40B4-BE49-F238E27FC236}">
                <a16:creationId xmlns:a16="http://schemas.microsoft.com/office/drawing/2014/main" id="{9149A8B3-7B6C-4CD1-846F-EEF1D4B43E12}"/>
              </a:ext>
            </a:extLst>
          </p:cNvPr>
          <p:cNvSpPr/>
          <p:nvPr/>
        </p:nvSpPr>
        <p:spPr>
          <a:xfrm>
            <a:off x="3153755" y="3315067"/>
            <a:ext cx="2759386" cy="778552"/>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a:t>Adeudo Total Exigible = $537,551,488</a:t>
            </a:r>
          </a:p>
        </p:txBody>
      </p:sp>
      <p:sp>
        <p:nvSpPr>
          <p:cNvPr id="13" name="CuadroTexto 12">
            <a:extLst>
              <a:ext uri="{FF2B5EF4-FFF2-40B4-BE49-F238E27FC236}">
                <a16:creationId xmlns:a16="http://schemas.microsoft.com/office/drawing/2014/main" id="{AD01EE27-ED51-4BD4-815A-068EB618C322}"/>
              </a:ext>
            </a:extLst>
          </p:cNvPr>
          <p:cNvSpPr txBox="1"/>
          <p:nvPr/>
        </p:nvSpPr>
        <p:spPr>
          <a:xfrm>
            <a:off x="109964" y="4412825"/>
            <a:ext cx="8636000" cy="261610"/>
          </a:xfrm>
          <a:prstGeom prst="rect">
            <a:avLst/>
          </a:prstGeom>
          <a:noFill/>
        </p:spPr>
        <p:txBody>
          <a:bodyPr wrap="square" rtlCol="0">
            <a:spAutoFit/>
          </a:bodyPr>
          <a:lstStyle/>
          <a:p>
            <a:r>
              <a:rPr lang="es-MX" sz="1100" b="1" dirty="0"/>
              <a:t>Nota: </a:t>
            </a:r>
            <a:r>
              <a:rPr lang="es-MX" sz="1100" dirty="0"/>
              <a:t>El adeudo total exigible no incluye el saldo por devengar de aquellos convenios que se encuentran al corriente de sus pagos.</a:t>
            </a:r>
            <a:endParaRPr lang="es-MX" sz="1100" b="1" dirty="0"/>
          </a:p>
        </p:txBody>
      </p:sp>
    </p:spTree>
    <p:extLst>
      <p:ext uri="{BB962C8B-B14F-4D97-AF65-F5344CB8AC3E}">
        <p14:creationId xmlns:p14="http://schemas.microsoft.com/office/powerpoint/2010/main" val="111503158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547323"/>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06275" y="6501222"/>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72</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4" y="144155"/>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defTabSz="914377" rtl="0" eaLnBrk="1" fontAlgn="auto" latinLnBrk="0" hangingPunct="1">
              <a:lnSpc>
                <a:spcPct val="90000"/>
              </a:lnSpc>
              <a:spcBef>
                <a:spcPct val="0"/>
              </a:spcBef>
              <a:spcAft>
                <a:spcPts val="0"/>
              </a:spcAft>
              <a:buClrTx/>
              <a:buSzTx/>
              <a:buFontTx/>
              <a:buNone/>
              <a:tabLst/>
              <a:defRPr/>
            </a:pPr>
            <a:r>
              <a:rPr lang="es-MX" sz="2400" dirty="0">
                <a:solidFill>
                  <a:schemeClr val="accent1">
                    <a:lumMod val="50000"/>
                  </a:schemeClr>
                </a:solidFill>
              </a:rPr>
              <a:t>Reporte de Adeudos Entidades Públicas</a:t>
            </a:r>
            <a:endParaRPr kumimoji="0" lang="es-MX" sz="2400" b="1" i="0" u="none" strike="noStrike" kern="1200" cap="none" spc="0" normalizeH="0" baseline="0" noProof="0" dirty="0">
              <a:ln>
                <a:noFill/>
              </a:ln>
              <a:solidFill>
                <a:schemeClr val="accent1">
                  <a:lumMod val="50000"/>
                </a:schemeClr>
              </a:solidFill>
              <a:effectLst/>
              <a:uLnTx/>
              <a:uFillTx/>
              <a:ea typeface="+mj-ea"/>
              <a:cs typeface="+mj-cs"/>
            </a:endParaRPr>
          </a:p>
        </p:txBody>
      </p:sp>
      <p:sp>
        <p:nvSpPr>
          <p:cNvPr id="9" name="5 Rectángulo">
            <a:extLst>
              <a:ext uri="{FF2B5EF4-FFF2-40B4-BE49-F238E27FC236}">
                <a16:creationId xmlns:a16="http://schemas.microsoft.com/office/drawing/2014/main" id="{95CE388C-0351-4C35-912F-F833ACF630D1}"/>
              </a:ext>
            </a:extLst>
          </p:cNvPr>
          <p:cNvSpPr/>
          <p:nvPr/>
        </p:nvSpPr>
        <p:spPr>
          <a:xfrm>
            <a:off x="4559299" y="542685"/>
            <a:ext cx="4305987" cy="338554"/>
          </a:xfrm>
          <a:prstGeom prst="rect">
            <a:avLst/>
          </a:prstGeom>
        </p:spPr>
        <p:txBody>
          <a:bodyPr wrap="none">
            <a:spAutoFit/>
          </a:bodyPr>
          <a:lstStyle/>
          <a:p>
            <a:r>
              <a:rPr lang="es-MX" sz="1600" dirty="0">
                <a:solidFill>
                  <a:schemeClr val="accent1">
                    <a:lumMod val="50000"/>
                  </a:schemeClr>
                </a:solidFill>
              </a:rPr>
              <a:t>Histórico de Adeudos EPP con Convenios</a:t>
            </a:r>
          </a:p>
        </p:txBody>
      </p:sp>
      <p:sp>
        <p:nvSpPr>
          <p:cNvPr id="11" name="CuadroTexto 10">
            <a:extLst>
              <a:ext uri="{FF2B5EF4-FFF2-40B4-BE49-F238E27FC236}">
                <a16:creationId xmlns:a16="http://schemas.microsoft.com/office/drawing/2014/main" id="{275EF996-0838-4B69-9E94-1716A29233B0}"/>
              </a:ext>
            </a:extLst>
          </p:cNvPr>
          <p:cNvSpPr txBox="1"/>
          <p:nvPr/>
        </p:nvSpPr>
        <p:spPr>
          <a:xfrm>
            <a:off x="945100" y="5976761"/>
            <a:ext cx="7661175" cy="646331"/>
          </a:xfrm>
          <a:prstGeom prst="rect">
            <a:avLst/>
          </a:prstGeom>
          <a:noFill/>
        </p:spPr>
        <p:txBody>
          <a:bodyPr wrap="square" rtlCol="0">
            <a:spAutoFit/>
          </a:bodyPr>
          <a:lstStyle/>
          <a:p>
            <a:pPr algn="just"/>
            <a:r>
              <a:rPr lang="es-MX" sz="900" dirty="0"/>
              <a:t>*</a:t>
            </a:r>
            <a:r>
              <a:rPr lang="es-MX" sz="900" i="1" dirty="0"/>
              <a:t>1. Los saldos de convenio de los ejercicios 2016 a 2020 son al 31 de diciembre; respecto de 2021 el saldo es el reflejado al 30 de septiembre de 2021.</a:t>
            </a:r>
          </a:p>
          <a:p>
            <a:pPr algn="just"/>
            <a:r>
              <a:rPr lang="es-MX" sz="900" i="1" dirty="0"/>
              <a:t>*2. El total de EPP (Entidades Públicas Patronales) no  corresponde a una sumatoria debido a que una EPP puede tener convenio vigente y encontrarse en carteta jurídica o requerida. </a:t>
            </a:r>
          </a:p>
        </p:txBody>
      </p:sp>
      <p:pic>
        <p:nvPicPr>
          <p:cNvPr id="13" name="Imagen 12">
            <a:extLst>
              <a:ext uri="{FF2B5EF4-FFF2-40B4-BE49-F238E27FC236}">
                <a16:creationId xmlns:a16="http://schemas.microsoft.com/office/drawing/2014/main" id="{8F0CC49C-EFBA-4053-AC10-D40A970CFEE9}"/>
              </a:ext>
            </a:extLst>
          </p:cNvPr>
          <p:cNvPicPr>
            <a:picLocks noChangeAspect="1"/>
          </p:cNvPicPr>
          <p:nvPr/>
        </p:nvPicPr>
        <p:blipFill>
          <a:blip r:embed="rId2"/>
          <a:stretch>
            <a:fillRect/>
          </a:stretch>
        </p:blipFill>
        <p:spPr>
          <a:xfrm>
            <a:off x="229286" y="881239"/>
            <a:ext cx="8636000" cy="1833622"/>
          </a:xfrm>
          <a:prstGeom prst="rect">
            <a:avLst/>
          </a:prstGeom>
        </p:spPr>
      </p:pic>
      <p:pic>
        <p:nvPicPr>
          <p:cNvPr id="14" name="Imagen 13">
            <a:extLst>
              <a:ext uri="{FF2B5EF4-FFF2-40B4-BE49-F238E27FC236}">
                <a16:creationId xmlns:a16="http://schemas.microsoft.com/office/drawing/2014/main" id="{477CE9E0-DB00-4F55-A1BF-AB241F52280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51067" y="2856644"/>
            <a:ext cx="7876555" cy="2936362"/>
          </a:xfrm>
          <a:prstGeom prst="rect">
            <a:avLst/>
          </a:prstGeom>
        </p:spPr>
      </p:pic>
    </p:spTree>
    <p:extLst>
      <p:ext uri="{BB962C8B-B14F-4D97-AF65-F5344CB8AC3E}">
        <p14:creationId xmlns:p14="http://schemas.microsoft.com/office/powerpoint/2010/main" val="10470664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0" y="2474637"/>
            <a:ext cx="9144000" cy="1470025"/>
          </a:xfrm>
        </p:spPr>
        <p:txBody>
          <a:bodyPr vert="horz" lIns="91440" tIns="45720" rIns="91440" bIns="45720" rtlCol="0" anchor="ctr">
            <a:noAutofit/>
          </a:bodyPr>
          <a:lstStyle/>
          <a:p>
            <a:r>
              <a:rPr lang="es-MX" sz="2800" dirty="0">
                <a:solidFill>
                  <a:schemeClr val="accent1">
                    <a:lumMod val="50000"/>
                  </a:schemeClr>
                </a:solidFill>
              </a:rPr>
              <a:t>10.	Discusión y en su caso Aprobación del Manual de Operación del Sistema Institucional de Archivos del Instituto de Pensiones del Estado de Jalisco.</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73</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670560" y="5470509"/>
            <a:ext cx="8019535" cy="1046440"/>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FontTx/>
              <a:buBlip>
                <a:blip r:embed="rId3"/>
              </a:buBlip>
              <a:tabLst/>
              <a:defRPr/>
            </a:pPr>
            <a:r>
              <a:rPr kumimoji="0" lang="es-MX" sz="1400" b="0" i="0" u="none" strike="noStrike" kern="1200" cap="none" spc="0" normalizeH="0" baseline="0" noProof="0" dirty="0">
                <a:ln>
                  <a:noFill/>
                </a:ln>
                <a:solidFill>
                  <a:srgbClr val="6F8183"/>
                </a:solidFill>
                <a:effectLst/>
                <a:uLnTx/>
                <a:uFillTx/>
                <a:latin typeface="Prompt ExtraLight"/>
                <a:ea typeface="+mn-ea"/>
                <a:cs typeface="+mn-cs"/>
              </a:rPr>
              <a:t>E</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n desahogo de </a:t>
            </a:r>
            <a:r>
              <a:rPr kumimoji="0" lang="es-MX" sz="1200" b="0" i="1" u="none" strike="noStrike" kern="1200" cap="none" spc="0" normalizeH="0" baseline="0" noProof="0" dirty="0">
                <a:ln>
                  <a:noFill/>
                </a:ln>
                <a:solidFill>
                  <a:srgbClr val="6F8183"/>
                </a:solidFill>
                <a:effectLst/>
                <a:uLnTx/>
                <a:uFillTx/>
                <a:latin typeface="Prompt ExtraLight"/>
                <a:ea typeface="+mn-ea"/>
                <a:cs typeface="+mn-cs"/>
              </a:rPr>
              <a:t>punto diez </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del orden del día, el Director General del Instituto de Pensiones del Estado de Jalisco, Héctor Pizano Ramos, con fundamento en lo establecido en el artículo 154 fracción </a:t>
            </a:r>
            <a:r>
              <a:rPr lang="es-MX" sz="1200" dirty="0">
                <a:solidFill>
                  <a:srgbClr val="6F8183"/>
                </a:solidFill>
                <a:latin typeface="Prompt ExtraLight"/>
              </a:rPr>
              <a:t>XIX</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 de la Ley del Instituto de Pensiones del Estado de Jalisco, presenta el </a:t>
            </a:r>
            <a:r>
              <a:rPr lang="es-MX" sz="1200" i="1" dirty="0">
                <a:solidFill>
                  <a:srgbClr val="6F8183"/>
                </a:solidFill>
                <a:latin typeface="Prompt ExtraLight"/>
              </a:rPr>
              <a:t>Discusión y en su caso Aprobación del Manuel de Operaciones del Sistema Institucional de Archivos del Instituto de Pensiones del Estado de Jalisco</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 conforme al siguiente reporte general:</a:t>
            </a:r>
          </a:p>
        </p:txBody>
      </p:sp>
      <p:sp>
        <p:nvSpPr>
          <p:cNvPr id="7" name="17 CuadroTexto">
            <a:extLst>
              <a:ext uri="{FF2B5EF4-FFF2-40B4-BE49-F238E27FC236}">
                <a16:creationId xmlns:a16="http://schemas.microsoft.com/office/drawing/2014/main" id="{BA4A8758-B656-452D-92B7-36C1DDF551D3}"/>
              </a:ext>
            </a:extLst>
          </p:cNvPr>
          <p:cNvSpPr txBox="1"/>
          <p:nvPr/>
        </p:nvSpPr>
        <p:spPr>
          <a:xfrm>
            <a:off x="4028534" y="4279766"/>
            <a:ext cx="1086929"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Manual de Operaciones del </a:t>
            </a:r>
            <a:r>
              <a:rPr kumimoji="0" lang="es-MX" sz="800" b="1" i="0" u="none" strike="noStrike" kern="1200" cap="none" spc="0" normalizeH="0" baseline="0" noProof="0" dirty="0" err="1">
                <a:ln>
                  <a:noFill/>
                </a:ln>
                <a:solidFill>
                  <a:prstClr val="white">
                    <a:lumMod val="50000"/>
                  </a:prstClr>
                </a:solidFill>
                <a:effectLst/>
                <a:uLnTx/>
                <a:uFillTx/>
                <a:latin typeface="Prompt ExtraLight"/>
                <a:ea typeface="+mn-ea"/>
                <a:cs typeface="+mn-cs"/>
              </a:rPr>
              <a:t>SIA</a:t>
            </a:r>
            <a:endPar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endParaRPr>
          </a:p>
        </p:txBody>
      </p:sp>
      <p:pic>
        <p:nvPicPr>
          <p:cNvPr id="8" name="Imagen 7" descr="Un letrero de color negro&#10;&#10;Descripción generada automáticamente con confianza baja">
            <a:hlinkClick r:id="rId4" action="ppaction://hlinkfile"/>
            <a:extLst>
              <a:ext uri="{FF2B5EF4-FFF2-40B4-BE49-F238E27FC236}">
                <a16:creationId xmlns:a16="http://schemas.microsoft.com/office/drawing/2014/main" id="{8B6E677B-7E27-4DA9-B4D7-C49E77405E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42634" y="3780687"/>
            <a:ext cx="658731" cy="658731"/>
          </a:xfrm>
          <a:prstGeom prst="rect">
            <a:avLst/>
          </a:prstGeom>
        </p:spPr>
      </p:pic>
    </p:spTree>
    <p:extLst>
      <p:ext uri="{BB962C8B-B14F-4D97-AF65-F5344CB8AC3E}">
        <p14:creationId xmlns:p14="http://schemas.microsoft.com/office/powerpoint/2010/main" val="4066223854"/>
      </p:ext>
    </p:extLst>
  </p:cSld>
  <p:clrMapOvr>
    <a:overrideClrMapping bg1="lt1" tx1="dk1" bg2="lt2" tx2="dk2" accent1="accent1" accent2="accent2" accent3="accent3" accent4="accent4" accent5="accent5" accent6="accent6" hlink="hlink" folHlink="folHlink"/>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1" y="2581964"/>
            <a:ext cx="8917663" cy="1470025"/>
          </a:xfrm>
        </p:spPr>
        <p:txBody>
          <a:bodyPr vert="horz" lIns="91440" tIns="45720" rIns="91440" bIns="45720" rtlCol="0" anchor="ctr">
            <a:noAutofit/>
          </a:bodyPr>
          <a:lstStyle/>
          <a:p>
            <a:r>
              <a:rPr lang="es-MX" sz="2800" dirty="0">
                <a:solidFill>
                  <a:schemeClr val="accent1">
                    <a:lumMod val="50000"/>
                  </a:schemeClr>
                </a:solidFill>
              </a:rPr>
              <a:t>11.	Discusión y en su caso Aprobación del Anteproyecto del Plan Anual de Adquisiciones 2022 del Instituto de Pensiones del Estado de Jalisco</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74</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
        <p:nvSpPr>
          <p:cNvPr id="6" name="Rectángulo 5">
            <a:extLst>
              <a:ext uri="{FF2B5EF4-FFF2-40B4-BE49-F238E27FC236}">
                <a16:creationId xmlns:a16="http://schemas.microsoft.com/office/drawing/2014/main" id="{AE8E05CB-14D8-43F6-AF8F-861C0C8F4B23}"/>
              </a:ext>
            </a:extLst>
          </p:cNvPr>
          <p:cNvSpPr/>
          <p:nvPr/>
        </p:nvSpPr>
        <p:spPr>
          <a:xfrm>
            <a:off x="752041" y="5691969"/>
            <a:ext cx="8019535" cy="861774"/>
          </a:xfrm>
          <a:prstGeom prst="rect">
            <a:avLst/>
          </a:prstGeo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wrap="square">
            <a:spAutoFit/>
          </a:bodyPr>
          <a:lstStyle/>
          <a:p>
            <a:pPr marL="285750" marR="0" lvl="0" indent="-285750" algn="just" defTabSz="457200" rtl="0" eaLnBrk="1" fontAlgn="auto" latinLnBrk="0" hangingPunct="1">
              <a:lnSpc>
                <a:spcPct val="100000"/>
              </a:lnSpc>
              <a:spcBef>
                <a:spcPts val="0"/>
              </a:spcBef>
              <a:spcAft>
                <a:spcPts val="0"/>
              </a:spcAft>
              <a:buClrTx/>
              <a:buSzTx/>
              <a:buFontTx/>
              <a:buBlip>
                <a:blip r:embed="rId2"/>
              </a:buBlip>
              <a:tabLst/>
              <a:defRPr/>
            </a:pPr>
            <a:r>
              <a:rPr kumimoji="0" lang="es-MX" sz="1400" b="0" i="0" u="none" strike="noStrike" kern="1200" cap="none" spc="0" normalizeH="0" baseline="0" noProof="0" dirty="0">
                <a:ln>
                  <a:noFill/>
                </a:ln>
                <a:solidFill>
                  <a:srgbClr val="6F8183"/>
                </a:solidFill>
                <a:effectLst/>
                <a:uLnTx/>
                <a:uFillTx/>
                <a:latin typeface="Prompt ExtraLight"/>
                <a:ea typeface="+mn-ea"/>
                <a:cs typeface="+mn-cs"/>
              </a:rPr>
              <a:t>E</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n desahogo de </a:t>
            </a:r>
            <a:r>
              <a:rPr kumimoji="0" lang="es-MX" sz="1200" b="0" i="1" u="none" strike="noStrike" kern="1200" cap="none" spc="0" normalizeH="0" baseline="0" noProof="0" dirty="0">
                <a:ln>
                  <a:noFill/>
                </a:ln>
                <a:solidFill>
                  <a:srgbClr val="6F8183"/>
                </a:solidFill>
                <a:effectLst/>
                <a:uLnTx/>
                <a:uFillTx/>
                <a:latin typeface="Prompt ExtraLight"/>
                <a:ea typeface="+mn-ea"/>
                <a:cs typeface="+mn-cs"/>
              </a:rPr>
              <a:t>punto once </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del orden del día, el Director General del Instituto de Pensiones del Estado de Jalisco, Héctor Pizano Ramos, con fundamento en lo establecido en el artículo 154 fracción </a:t>
            </a:r>
            <a:r>
              <a:rPr lang="es-MX" sz="1200" dirty="0">
                <a:solidFill>
                  <a:srgbClr val="6F8183"/>
                </a:solidFill>
                <a:latin typeface="Prompt ExtraLight"/>
              </a:rPr>
              <a:t>IV y V</a:t>
            </a:r>
            <a:r>
              <a:rPr kumimoji="0" lang="es-MX" sz="1200" b="0" i="0" u="none" strike="noStrike" kern="1200" cap="none" spc="0" normalizeH="0" baseline="0" noProof="0" dirty="0">
                <a:ln>
                  <a:noFill/>
                </a:ln>
                <a:solidFill>
                  <a:srgbClr val="6F8183"/>
                </a:solidFill>
                <a:effectLst/>
                <a:uLnTx/>
                <a:uFillTx/>
                <a:latin typeface="Prompt ExtraLight"/>
                <a:ea typeface="+mn-ea"/>
                <a:cs typeface="+mn-cs"/>
              </a:rPr>
              <a:t> de la Ley del Instituto de Pensiones del Estado de Jalisco, presenta el </a:t>
            </a:r>
            <a:r>
              <a:rPr lang="es-MX" sz="1200" i="1" dirty="0">
                <a:solidFill>
                  <a:srgbClr val="6F8183"/>
                </a:solidFill>
                <a:latin typeface="Prompt ExtraLight"/>
              </a:rPr>
              <a:t>Discusión y en su caso Aprobación del Anteproyecto del Plan Anual de Adquisiciones 2022</a:t>
            </a:r>
            <a:r>
              <a:rPr lang="es-MX" sz="1200" dirty="0">
                <a:solidFill>
                  <a:srgbClr val="6F8183"/>
                </a:solidFill>
                <a:latin typeface="Prompt ExtraLight"/>
              </a:rPr>
              <a:t>:</a:t>
            </a:r>
            <a:endParaRPr kumimoji="0" lang="es-MX" sz="1200" b="0" i="0" u="none" strike="noStrike" kern="1200" cap="none" spc="0" normalizeH="0" baseline="0" noProof="0" dirty="0">
              <a:ln>
                <a:noFill/>
              </a:ln>
              <a:solidFill>
                <a:srgbClr val="6F8183"/>
              </a:solidFill>
              <a:effectLst/>
              <a:uLnTx/>
              <a:uFillTx/>
              <a:latin typeface="Prompt ExtraLight"/>
              <a:ea typeface="+mn-ea"/>
              <a:cs typeface="+mn-cs"/>
            </a:endParaRPr>
          </a:p>
        </p:txBody>
      </p:sp>
      <p:sp>
        <p:nvSpPr>
          <p:cNvPr id="7" name="17 CuadroTexto">
            <a:extLst>
              <a:ext uri="{FF2B5EF4-FFF2-40B4-BE49-F238E27FC236}">
                <a16:creationId xmlns:a16="http://schemas.microsoft.com/office/drawing/2014/main" id="{BA4A8758-B656-452D-92B7-36C1DDF551D3}"/>
              </a:ext>
            </a:extLst>
          </p:cNvPr>
          <p:cNvSpPr txBox="1"/>
          <p:nvPr/>
        </p:nvSpPr>
        <p:spPr>
          <a:xfrm>
            <a:off x="3058801" y="4299160"/>
            <a:ext cx="1095399"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800" b="1" dirty="0">
                <a:solidFill>
                  <a:prstClr val="white">
                    <a:lumMod val="50000"/>
                  </a:prstClr>
                </a:solidFill>
                <a:latin typeface="Prompt ExtraLight"/>
              </a:rPr>
              <a:t>Lineamientos Generales</a:t>
            </a:r>
            <a:endPar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endParaRPr>
          </a:p>
        </p:txBody>
      </p:sp>
      <p:pic>
        <p:nvPicPr>
          <p:cNvPr id="8" name="Imagen 7" descr="Un letrero de color negro&#10;&#10;Descripción generada automáticamente con confianza baja">
            <a:hlinkClick r:id="rId3" action="ppaction://hlinkfile"/>
            <a:extLst>
              <a:ext uri="{FF2B5EF4-FFF2-40B4-BE49-F238E27FC236}">
                <a16:creationId xmlns:a16="http://schemas.microsoft.com/office/drawing/2014/main" id="{8B6E677B-7E27-4DA9-B4D7-C49E77405E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84681" y="3781168"/>
            <a:ext cx="663864" cy="658731"/>
          </a:xfrm>
          <a:prstGeom prst="rect">
            <a:avLst/>
          </a:prstGeom>
        </p:spPr>
      </p:pic>
      <p:sp>
        <p:nvSpPr>
          <p:cNvPr id="11" name="17 CuadroTexto">
            <a:extLst>
              <a:ext uri="{FF2B5EF4-FFF2-40B4-BE49-F238E27FC236}">
                <a16:creationId xmlns:a16="http://schemas.microsoft.com/office/drawing/2014/main" id="{33EA2886-6C26-4291-ABF5-2A34A9B0E554}"/>
              </a:ext>
            </a:extLst>
          </p:cNvPr>
          <p:cNvSpPr txBox="1"/>
          <p:nvPr/>
        </p:nvSpPr>
        <p:spPr>
          <a:xfrm>
            <a:off x="4076593" y="4296704"/>
            <a:ext cx="1211004" cy="461665"/>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rPr>
              <a:t>Anteproyecto de Plan Anual de Adquisiciones 2022</a:t>
            </a:r>
          </a:p>
        </p:txBody>
      </p:sp>
      <p:pic>
        <p:nvPicPr>
          <p:cNvPr id="12" name="Imagen 11" descr="Un letrero de color negro&#10;&#10;Descripción generada automáticamente con confianza baja">
            <a:hlinkClick r:id="rId5" action="ppaction://hlinkfile"/>
            <a:extLst>
              <a:ext uri="{FF2B5EF4-FFF2-40B4-BE49-F238E27FC236}">
                <a16:creationId xmlns:a16="http://schemas.microsoft.com/office/drawing/2014/main" id="{D429BF19-D56C-4305-B472-1E2B6E003A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8049" y="3781168"/>
            <a:ext cx="663864" cy="658731"/>
          </a:xfrm>
          <a:prstGeom prst="rect">
            <a:avLst/>
          </a:prstGeom>
        </p:spPr>
      </p:pic>
    </p:spTree>
    <p:extLst>
      <p:ext uri="{BB962C8B-B14F-4D97-AF65-F5344CB8AC3E}">
        <p14:creationId xmlns:p14="http://schemas.microsoft.com/office/powerpoint/2010/main" val="12150628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554A07-611F-4F16-A7C8-63100DF17FAF}"/>
              </a:ext>
            </a:extLst>
          </p:cNvPr>
          <p:cNvSpPr>
            <a:spLocks noGrp="1"/>
          </p:cNvSpPr>
          <p:nvPr>
            <p:ph type="ctrTitle"/>
          </p:nvPr>
        </p:nvSpPr>
        <p:spPr>
          <a:xfrm>
            <a:off x="0" y="2581964"/>
            <a:ext cx="6286500" cy="1470025"/>
          </a:xfrm>
        </p:spPr>
        <p:txBody>
          <a:bodyPr vert="horz" lIns="91440" tIns="45720" rIns="91440" bIns="45720" rtlCol="0" anchor="ctr">
            <a:noAutofit/>
          </a:bodyPr>
          <a:lstStyle/>
          <a:p>
            <a:r>
              <a:rPr lang="es-MX" sz="2800" dirty="0">
                <a:solidFill>
                  <a:schemeClr val="accent1">
                    <a:lumMod val="75000"/>
                  </a:schemeClr>
                </a:solidFill>
              </a:rPr>
              <a:t>12. Asuntos Varios</a:t>
            </a:r>
          </a:p>
        </p:txBody>
      </p:sp>
      <p:sp>
        <p:nvSpPr>
          <p:cNvPr id="4" name="Marcador de pie de página 3">
            <a:extLst>
              <a:ext uri="{FF2B5EF4-FFF2-40B4-BE49-F238E27FC236}">
                <a16:creationId xmlns:a16="http://schemas.microsoft.com/office/drawing/2014/main" id="{CD7BDFE7-8B6E-430D-8024-FCF49D42B9E2}"/>
              </a:ext>
            </a:extLst>
          </p:cNvPr>
          <p:cNvSpPr>
            <a:spLocks noGrp="1"/>
          </p:cNvSpPr>
          <p:nvPr>
            <p:ph type="ftr" sz="quarter" idx="11"/>
          </p:nvPr>
        </p:nvSpPr>
        <p:spPr>
          <a:xfrm>
            <a:off x="2857500" y="6511765"/>
            <a:ext cx="3429000"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n-US"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5" name="Marcador de número de diapositiva 4">
            <a:extLst>
              <a:ext uri="{FF2B5EF4-FFF2-40B4-BE49-F238E27FC236}">
                <a16:creationId xmlns:a16="http://schemas.microsoft.com/office/drawing/2014/main" id="{3C2DDB75-E901-4266-A0DE-EB8E883A2FD0}"/>
              </a:ext>
            </a:extLst>
          </p:cNvPr>
          <p:cNvSpPr>
            <a:spLocks noGrp="1"/>
          </p:cNvSpPr>
          <p:nvPr>
            <p:ph type="sldNum" sz="quarter" idx="12"/>
          </p:nvPr>
        </p:nvSpPr>
        <p:spPr>
          <a:xfrm>
            <a:off x="8606275" y="6498944"/>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schemeClr val="bg1"/>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75</a:t>
            </a:fld>
            <a:endParaRPr kumimoji="0" lang="en-US" sz="1100" b="0" i="0" u="none" strike="noStrike" kern="1200" cap="none" spc="0" normalizeH="0" baseline="0" noProof="0" dirty="0">
              <a:ln>
                <a:noFill/>
              </a:ln>
              <a:solidFill>
                <a:schemeClr val="bg1"/>
              </a:solidFill>
              <a:effectLst/>
              <a:uLnTx/>
              <a:uFillTx/>
              <a:latin typeface="Prompt ExtraLight"/>
              <a:ea typeface="+mn-ea"/>
              <a:cs typeface="+mn-cs"/>
            </a:endParaRPr>
          </a:p>
        </p:txBody>
      </p:sp>
    </p:spTree>
    <p:extLst>
      <p:ext uri="{BB962C8B-B14F-4D97-AF65-F5344CB8AC3E}">
        <p14:creationId xmlns:p14="http://schemas.microsoft.com/office/powerpoint/2010/main" val="169664546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3364CE48-12D3-4B3C-A8C8-32BF94481AF9}"/>
              </a:ext>
            </a:extLst>
          </p:cNvPr>
          <p:cNvSpPr>
            <a:spLocks noGrp="1"/>
          </p:cNvSpPr>
          <p:nvPr>
            <p:ph type="sldNum" sz="quarter" idx="4"/>
          </p:nvPr>
        </p:nvSpPr>
        <p:spPr/>
        <p:txBody>
          <a:bodyPr/>
          <a:lstStyle/>
          <a:p>
            <a:fld id="{08DCC1CA-BC64-9342-9FC6-0A703FD15379}" type="slidenum">
              <a:rPr lang="en-US" smtClean="0"/>
              <a:pPr/>
              <a:t>76</a:t>
            </a:fld>
            <a:endParaRPr lang="en-US" dirty="0"/>
          </a:p>
        </p:txBody>
      </p:sp>
      <p:sp>
        <p:nvSpPr>
          <p:cNvPr id="3" name="Título 2">
            <a:extLst>
              <a:ext uri="{FF2B5EF4-FFF2-40B4-BE49-F238E27FC236}">
                <a16:creationId xmlns:a16="http://schemas.microsoft.com/office/drawing/2014/main" id="{04F01320-CC1D-4ADC-AFC2-8CD64F5AA217}"/>
              </a:ext>
            </a:extLst>
          </p:cNvPr>
          <p:cNvSpPr>
            <a:spLocks noGrp="1"/>
          </p:cNvSpPr>
          <p:nvPr>
            <p:ph type="title"/>
          </p:nvPr>
        </p:nvSpPr>
        <p:spPr/>
        <p:txBody>
          <a:bodyPr/>
          <a:lstStyle/>
          <a:p>
            <a:r>
              <a:rPr lang="es-MX" dirty="0"/>
              <a:t>Asuntos Varios</a:t>
            </a:r>
          </a:p>
        </p:txBody>
      </p:sp>
      <p:sp>
        <p:nvSpPr>
          <p:cNvPr id="4" name="Marcador de pie de página 3">
            <a:extLst>
              <a:ext uri="{FF2B5EF4-FFF2-40B4-BE49-F238E27FC236}">
                <a16:creationId xmlns:a16="http://schemas.microsoft.com/office/drawing/2014/main" id="{DC6BFE00-F731-44CA-969C-7DA966517909}"/>
              </a:ext>
            </a:extLst>
          </p:cNvPr>
          <p:cNvSpPr>
            <a:spLocks noGrp="1"/>
          </p:cNvSpPr>
          <p:nvPr>
            <p:ph type="ftr" sz="quarter" idx="3"/>
          </p:nvPr>
        </p:nvSpPr>
        <p:spPr/>
        <p:txBody>
          <a:bodyPr/>
          <a:lstStyle/>
          <a:p>
            <a:r>
              <a:rPr lang="es-MX"/>
              <a:t>Sesión Ordinaria 10/2021 del 28 de Octubre de 2021</a:t>
            </a:r>
            <a:endParaRPr lang="es-MX" dirty="0"/>
          </a:p>
        </p:txBody>
      </p:sp>
      <p:sp>
        <p:nvSpPr>
          <p:cNvPr id="5" name="Marcador de contenido 4">
            <a:extLst>
              <a:ext uri="{FF2B5EF4-FFF2-40B4-BE49-F238E27FC236}">
                <a16:creationId xmlns:a16="http://schemas.microsoft.com/office/drawing/2014/main" id="{E9A8C643-3736-47E6-9670-2627CAA85B9C}"/>
              </a:ext>
            </a:extLst>
          </p:cNvPr>
          <p:cNvSpPr>
            <a:spLocks noGrp="1"/>
          </p:cNvSpPr>
          <p:nvPr>
            <p:ph idx="1"/>
          </p:nvPr>
        </p:nvSpPr>
        <p:spPr/>
        <p:txBody>
          <a:bodyPr/>
          <a:lstStyle/>
          <a:p>
            <a:pPr algn="just">
              <a:buBlip>
                <a:blip r:embed="rId2"/>
              </a:buBlip>
            </a:pPr>
            <a:r>
              <a:rPr lang="es-MX" sz="1800" dirty="0"/>
              <a:t>Modificación a la Aprobación por la Enajenación de </a:t>
            </a:r>
            <a:r>
              <a:rPr lang="es-MX" dirty="0"/>
              <a:t>las Parcelas ubicadas en el Ejido del Nabo- Querétaro, </a:t>
            </a:r>
            <a:r>
              <a:rPr lang="es-MX" sz="1800" dirty="0"/>
              <a:t>Autorizada en Sesión Ordinaria 08/2021 del Consejo Directivo</a:t>
            </a:r>
            <a:endParaRPr lang="es-MX" dirty="0"/>
          </a:p>
        </p:txBody>
      </p:sp>
      <p:sp>
        <p:nvSpPr>
          <p:cNvPr id="6" name="17 CuadroTexto">
            <a:extLst>
              <a:ext uri="{FF2B5EF4-FFF2-40B4-BE49-F238E27FC236}">
                <a16:creationId xmlns:a16="http://schemas.microsoft.com/office/drawing/2014/main" id="{75088B23-428F-4226-AD10-AC33B3E88C38}"/>
              </a:ext>
            </a:extLst>
          </p:cNvPr>
          <p:cNvSpPr txBox="1"/>
          <p:nvPr/>
        </p:nvSpPr>
        <p:spPr>
          <a:xfrm>
            <a:off x="4014188" y="2331814"/>
            <a:ext cx="1095399" cy="33855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s-MX" sz="800" b="1" dirty="0">
                <a:solidFill>
                  <a:prstClr val="white">
                    <a:lumMod val="50000"/>
                  </a:prstClr>
                </a:solidFill>
                <a:latin typeface="Prompt ExtraLight"/>
              </a:rPr>
              <a:t>Sesión Ordinaria 08/2021</a:t>
            </a:r>
            <a:endParaRPr kumimoji="0" lang="es-MX" sz="800" b="1" i="0" u="none" strike="noStrike" kern="1200" cap="none" spc="0" normalizeH="0" baseline="0" noProof="0" dirty="0">
              <a:ln>
                <a:noFill/>
              </a:ln>
              <a:solidFill>
                <a:prstClr val="white">
                  <a:lumMod val="50000"/>
                </a:prstClr>
              </a:solidFill>
              <a:effectLst/>
              <a:uLnTx/>
              <a:uFillTx/>
              <a:latin typeface="Prompt ExtraLight"/>
              <a:ea typeface="+mn-ea"/>
              <a:cs typeface="+mn-cs"/>
            </a:endParaRPr>
          </a:p>
        </p:txBody>
      </p:sp>
      <p:pic>
        <p:nvPicPr>
          <p:cNvPr id="7" name="Imagen 6" descr="Un letrero de color negro&#10;&#10;Descripción generada automáticamente con confianza baja">
            <a:hlinkClick r:id="rId3" action="ppaction://hlinkpres?slideindex=1&amp;slidetitle="/>
            <a:extLst>
              <a:ext uri="{FF2B5EF4-FFF2-40B4-BE49-F238E27FC236}">
                <a16:creationId xmlns:a16="http://schemas.microsoft.com/office/drawing/2014/main" id="{8B48BA73-6B2E-4387-9CF9-2BEAE0D34E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0068" y="1813822"/>
            <a:ext cx="663864" cy="658731"/>
          </a:xfrm>
          <a:prstGeom prst="rect">
            <a:avLst/>
          </a:prstGeom>
        </p:spPr>
      </p:pic>
    </p:spTree>
    <p:extLst>
      <p:ext uri="{BB962C8B-B14F-4D97-AF65-F5344CB8AC3E}">
        <p14:creationId xmlns:p14="http://schemas.microsoft.com/office/powerpoint/2010/main" val="22899860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9251"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616907"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445059"/>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8" name="CuadroTexto 7">
            <a:extLst>
              <a:ext uri="{FF2B5EF4-FFF2-40B4-BE49-F238E27FC236}">
                <a16:creationId xmlns:a16="http://schemas.microsoft.com/office/drawing/2014/main" id="{E3D9D238-F13E-4735-A3C9-36D1065EE757}"/>
              </a:ext>
            </a:extLst>
          </p:cNvPr>
          <p:cNvSpPr txBox="1"/>
          <p:nvPr/>
        </p:nvSpPr>
        <p:spPr>
          <a:xfrm>
            <a:off x="4572000" y="471349"/>
            <a:ext cx="4582632" cy="338554"/>
          </a:xfrm>
          <a:prstGeom prst="rect">
            <a:avLst/>
          </a:prstGeom>
          <a:noFill/>
        </p:spPr>
        <p:txBody>
          <a:bodyPr wrap="square">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Flujo de Efectivo </a:t>
            </a:r>
            <a:r>
              <a:rPr lang="es-MX" sz="1600" dirty="0">
                <a:solidFill>
                  <a:srgbClr val="AD84C6">
                    <a:lumMod val="50000"/>
                  </a:srgbClr>
                </a:solidFill>
                <a:latin typeface="Prompt ExtraLight"/>
              </a:rPr>
              <a:t>Agosto</a:t>
            </a:r>
            <a:r>
              <a:rPr kumimoji="0" lang="es-MX" sz="1600" i="0" u="none" strike="noStrike" kern="1200" cap="none" spc="0" normalizeH="0" baseline="0" noProof="0" dirty="0">
                <a:ln>
                  <a:noFill/>
                </a:ln>
                <a:solidFill>
                  <a:srgbClr val="AD84C6">
                    <a:lumMod val="50000"/>
                  </a:srgbClr>
                </a:solidFill>
                <a:effectLst/>
                <a:uLnTx/>
                <a:uFillTx/>
                <a:latin typeface="Prompt ExtraLight"/>
                <a:ea typeface="+mn-ea"/>
                <a:cs typeface="+mn-cs"/>
              </a:rPr>
              <a:t> – Septiembre 2021</a:t>
            </a:r>
          </a:p>
        </p:txBody>
      </p:sp>
      <p:pic>
        <p:nvPicPr>
          <p:cNvPr id="10" name="Imagen 9">
            <a:extLst>
              <a:ext uri="{FF2B5EF4-FFF2-40B4-BE49-F238E27FC236}">
                <a16:creationId xmlns:a16="http://schemas.microsoft.com/office/drawing/2014/main" id="{03DBC51A-9429-4DDA-90A8-61E5A575FF5A}"/>
              </a:ext>
            </a:extLst>
          </p:cNvPr>
          <p:cNvPicPr>
            <a:picLocks noChangeAspect="1"/>
          </p:cNvPicPr>
          <p:nvPr/>
        </p:nvPicPr>
        <p:blipFill rotWithShape="1">
          <a:blip r:embed="rId2">
            <a:clrChange>
              <a:clrFrom>
                <a:srgbClr val="FFFFFF"/>
              </a:clrFrom>
              <a:clrTo>
                <a:srgbClr val="FFFFFF">
                  <a:alpha val="0"/>
                </a:srgbClr>
              </a:clrTo>
            </a:clrChange>
          </a:blip>
          <a:srcRect t="8477"/>
          <a:stretch/>
        </p:blipFill>
        <p:spPr>
          <a:xfrm>
            <a:off x="314982" y="956610"/>
            <a:ext cx="8514036" cy="4944779"/>
          </a:xfrm>
          <a:prstGeom prst="rect">
            <a:avLst/>
          </a:prstGeom>
        </p:spPr>
      </p:pic>
    </p:spTree>
    <p:extLst>
      <p:ext uri="{BB962C8B-B14F-4D97-AF65-F5344CB8AC3E}">
        <p14:creationId xmlns:p14="http://schemas.microsoft.com/office/powerpoint/2010/main" val="353829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pie de página 4">
            <a:extLst>
              <a:ext uri="{FF2B5EF4-FFF2-40B4-BE49-F238E27FC236}">
                <a16:creationId xmlns:a16="http://schemas.microsoft.com/office/drawing/2014/main" id="{D688D7CA-CBC2-4048-A7A7-33EB6983D5EC}"/>
              </a:ext>
            </a:extLst>
          </p:cNvPr>
          <p:cNvSpPr>
            <a:spLocks noGrp="1"/>
          </p:cNvSpPr>
          <p:nvPr>
            <p:ph type="ftr" sz="quarter" idx="10"/>
          </p:nvPr>
        </p:nvSpPr>
        <p:spPr>
          <a:xfrm>
            <a:off x="2875790" y="6492875"/>
            <a:ext cx="3385498" cy="365125"/>
          </a:xfrm>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s-MX" sz="700" b="0" i="0" u="none" strike="noStrike" kern="1200" cap="none" spc="0" normalizeH="0" baseline="0" noProof="0">
                <a:ln>
                  <a:noFill/>
                </a:ln>
                <a:solidFill>
                  <a:prstClr val="black">
                    <a:tint val="75000"/>
                  </a:prstClr>
                </a:solidFill>
                <a:effectLst/>
                <a:uLnTx/>
                <a:uFillTx/>
                <a:latin typeface="Prompt ExtraLight"/>
                <a:ea typeface="+mn-ea"/>
                <a:cs typeface="+mn-cs"/>
              </a:rPr>
              <a:t>Sesión Ordinaria 10/2021 del 28 de Octubre de 2021</a:t>
            </a:r>
            <a:endParaRPr kumimoji="0" lang="es-MX" sz="7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3" name="Marcador de número de diapositiva 2">
            <a:extLst>
              <a:ext uri="{FF2B5EF4-FFF2-40B4-BE49-F238E27FC236}">
                <a16:creationId xmlns:a16="http://schemas.microsoft.com/office/drawing/2014/main" id="{DC60EC94-BBB3-4E81-8A6D-8428BA0B9DC6}"/>
              </a:ext>
            </a:extLst>
          </p:cNvPr>
          <p:cNvSpPr>
            <a:spLocks noGrp="1"/>
          </p:cNvSpPr>
          <p:nvPr>
            <p:ph type="sldNum" sz="quarter" idx="11"/>
          </p:nvPr>
        </p:nvSpPr>
        <p:spPr>
          <a:xfrm>
            <a:off x="8597192" y="6492875"/>
            <a:ext cx="537725"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8DCC1CA-BC64-9342-9FC6-0A703FD15379}" type="slidenum">
              <a:rPr kumimoji="0" lang="en-US" sz="1100" b="0" i="0" u="none" strike="noStrike" kern="1200" cap="none" spc="0" normalizeH="0" baseline="0" noProof="0" smtClean="0">
                <a:ln>
                  <a:noFill/>
                </a:ln>
                <a:solidFill>
                  <a:prstClr val="black">
                    <a:tint val="75000"/>
                  </a:prstClr>
                </a:solidFill>
                <a:effectLst/>
                <a:uLnTx/>
                <a:uFillTx/>
                <a:latin typeface="Prompt ExtraLigh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100" b="0" i="0" u="none" strike="noStrike" kern="1200" cap="none" spc="0" normalizeH="0" baseline="0" noProof="0" dirty="0">
              <a:ln>
                <a:noFill/>
              </a:ln>
              <a:solidFill>
                <a:prstClr val="black">
                  <a:tint val="75000"/>
                </a:prstClr>
              </a:solidFill>
              <a:effectLst/>
              <a:uLnTx/>
              <a:uFillTx/>
              <a:latin typeface="Prompt ExtraLight"/>
              <a:ea typeface="+mn-ea"/>
              <a:cs typeface="+mn-cs"/>
            </a:endParaRPr>
          </a:p>
        </p:txBody>
      </p:sp>
      <p:sp>
        <p:nvSpPr>
          <p:cNvPr id="7" name="Título 2">
            <a:extLst>
              <a:ext uri="{FF2B5EF4-FFF2-40B4-BE49-F238E27FC236}">
                <a16:creationId xmlns:a16="http://schemas.microsoft.com/office/drawing/2014/main" id="{A2B5275D-F8F1-42F3-858D-F2AD60FE27F6}"/>
              </a:ext>
            </a:extLst>
          </p:cNvPr>
          <p:cNvSpPr txBox="1">
            <a:spLocks/>
          </p:cNvSpPr>
          <p:nvPr/>
        </p:nvSpPr>
        <p:spPr>
          <a:xfrm>
            <a:off x="1691015" y="26290"/>
            <a:ext cx="7452986" cy="763310"/>
          </a:xfrm>
          <a:prstGeom prst="rect">
            <a:avLst/>
          </a:prstGeom>
        </p:spPr>
        <p:txBody>
          <a:bodyPr/>
          <a:lstStyle>
            <a:lvl1pPr algn="ctr" defTabSz="914377" rtl="0" eaLnBrk="1" latinLnBrk="0" hangingPunct="1">
              <a:lnSpc>
                <a:spcPct val="90000"/>
              </a:lnSpc>
              <a:spcBef>
                <a:spcPct val="0"/>
              </a:spcBef>
              <a:buNone/>
              <a:defRPr sz="1900" b="1" kern="1200">
                <a:solidFill>
                  <a:schemeClr val="bg1"/>
                </a:solidFill>
                <a:latin typeface="+mj-lt"/>
                <a:ea typeface="+mj-ea"/>
                <a:cs typeface="+mj-cs"/>
              </a:defRPr>
            </a:lvl1pPr>
          </a:lstStyle>
          <a:p>
            <a:pPr marL="0" marR="0" lvl="0" indent="0" algn="ctr" defTabSz="914377" rtl="0" eaLnBrk="1" fontAlgn="auto" latinLnBrk="0" hangingPunct="1">
              <a:lnSpc>
                <a:spcPct val="90000"/>
              </a:lnSpc>
              <a:spcBef>
                <a:spcPct val="0"/>
              </a:spcBef>
              <a:spcAft>
                <a:spcPts val="0"/>
              </a:spcAft>
              <a:buClrTx/>
              <a:buSzTx/>
              <a:buFontTx/>
              <a:buNone/>
              <a:tabLst/>
              <a:defRPr/>
            </a:pPr>
            <a:r>
              <a:rPr kumimoji="0" lang="es-MX" sz="2400" b="1" i="0" u="none" strike="noStrike" kern="1200" cap="none" spc="0" normalizeH="0" baseline="0" noProof="0" dirty="0">
                <a:ln>
                  <a:noFill/>
                </a:ln>
                <a:solidFill>
                  <a:schemeClr val="accent1">
                    <a:lumMod val="50000"/>
                  </a:schemeClr>
                </a:solidFill>
                <a:effectLst/>
                <a:uLnTx/>
                <a:uFillTx/>
                <a:ea typeface="+mj-ea"/>
                <a:cs typeface="+mj-cs"/>
              </a:rPr>
              <a:t>Estados Financieros Septiembre 2021</a:t>
            </a:r>
          </a:p>
        </p:txBody>
      </p:sp>
      <p:sp>
        <p:nvSpPr>
          <p:cNvPr id="9" name="CuadroTexto 8">
            <a:extLst>
              <a:ext uri="{FF2B5EF4-FFF2-40B4-BE49-F238E27FC236}">
                <a16:creationId xmlns:a16="http://schemas.microsoft.com/office/drawing/2014/main" id="{E1FBDC51-046F-45C0-A74E-7686EE071306}"/>
              </a:ext>
            </a:extLst>
          </p:cNvPr>
          <p:cNvSpPr txBox="1"/>
          <p:nvPr/>
        </p:nvSpPr>
        <p:spPr>
          <a:xfrm>
            <a:off x="1563509" y="413794"/>
            <a:ext cx="7535285" cy="307777"/>
          </a:xfrm>
          <a:prstGeom prst="rect">
            <a:avLst/>
          </a:prstGeom>
          <a:noFill/>
        </p:spPr>
        <p:txBody>
          <a:bodyPr wrap="square">
            <a:spAutoFit/>
          </a:bodyPr>
          <a:lstStyle/>
          <a:p>
            <a:pPr algn="r"/>
            <a:r>
              <a:rPr lang="es-MX" sz="1400" dirty="0">
                <a:solidFill>
                  <a:schemeClr val="accent1">
                    <a:lumMod val="50000"/>
                  </a:schemeClr>
                </a:solidFill>
              </a:rPr>
              <a:t>Comparativo del Estado de Situación Financiera</a:t>
            </a:r>
            <a:endParaRPr lang="es-MX" sz="1400" dirty="0">
              <a:solidFill>
                <a:schemeClr val="accent1">
                  <a:lumMod val="50000"/>
                </a:schemeClr>
              </a:solidFill>
              <a:latin typeface="+mn-lt"/>
            </a:endParaRPr>
          </a:p>
        </p:txBody>
      </p:sp>
      <p:sp>
        <p:nvSpPr>
          <p:cNvPr id="11" name="CuadroTexto 10">
            <a:extLst>
              <a:ext uri="{FF2B5EF4-FFF2-40B4-BE49-F238E27FC236}">
                <a16:creationId xmlns:a16="http://schemas.microsoft.com/office/drawing/2014/main" id="{59F3417F-E328-4E2B-B4CF-2D87FF37E3EF}"/>
              </a:ext>
            </a:extLst>
          </p:cNvPr>
          <p:cNvSpPr txBox="1"/>
          <p:nvPr/>
        </p:nvSpPr>
        <p:spPr>
          <a:xfrm>
            <a:off x="176543" y="745110"/>
            <a:ext cx="4608214" cy="338554"/>
          </a:xfrm>
          <a:prstGeom prst="rect">
            <a:avLst/>
          </a:prstGeom>
          <a:noFill/>
        </p:spPr>
        <p:txBody>
          <a:bodyPr wrap="square">
            <a:spAutoFit/>
          </a:bodyPr>
          <a:lstStyle/>
          <a:p>
            <a:r>
              <a:rPr lang="es-MX" sz="1600" b="1" dirty="0">
                <a:solidFill>
                  <a:schemeClr val="accent1">
                    <a:lumMod val="50000"/>
                  </a:schemeClr>
                </a:solidFill>
              </a:rPr>
              <a:t>ACTIVO</a:t>
            </a:r>
            <a:endParaRPr lang="es-MX" sz="1600" dirty="0"/>
          </a:p>
        </p:txBody>
      </p:sp>
      <p:pic>
        <p:nvPicPr>
          <p:cNvPr id="8" name="Imagen 7">
            <a:extLst>
              <a:ext uri="{FF2B5EF4-FFF2-40B4-BE49-F238E27FC236}">
                <a16:creationId xmlns:a16="http://schemas.microsoft.com/office/drawing/2014/main" id="{50E26788-E0CB-45DF-AB17-A8A5DB9B2B58}"/>
              </a:ext>
            </a:extLst>
          </p:cNvPr>
          <p:cNvPicPr>
            <a:picLocks noChangeAspect="1"/>
          </p:cNvPicPr>
          <p:nvPr/>
        </p:nvPicPr>
        <p:blipFill rotWithShape="1">
          <a:blip r:embed="rId2">
            <a:clrChange>
              <a:clrFrom>
                <a:srgbClr val="FFFFFF"/>
              </a:clrFrom>
              <a:clrTo>
                <a:srgbClr val="FFFFFF">
                  <a:alpha val="0"/>
                </a:srgbClr>
              </a:clrTo>
            </a:clrChange>
          </a:blip>
          <a:srcRect t="8478"/>
          <a:stretch/>
        </p:blipFill>
        <p:spPr>
          <a:xfrm>
            <a:off x="145142" y="1083664"/>
            <a:ext cx="8853715" cy="4946746"/>
          </a:xfrm>
          <a:prstGeom prst="rect">
            <a:avLst/>
          </a:prstGeom>
        </p:spPr>
      </p:pic>
    </p:spTree>
    <p:extLst>
      <p:ext uri="{BB962C8B-B14F-4D97-AF65-F5344CB8AC3E}">
        <p14:creationId xmlns:p14="http://schemas.microsoft.com/office/powerpoint/2010/main" val="1230868540"/>
      </p:ext>
    </p:extLst>
  </p:cSld>
  <p:clrMapOvr>
    <a:masterClrMapping/>
  </p:clrMapOvr>
</p:sld>
</file>

<file path=ppt/theme/theme1.xml><?xml version="1.0" encoding="utf-8"?>
<a:theme xmlns:a="http://schemas.openxmlformats.org/drawingml/2006/main" name="1_Tema Sesiones">
  <a:themeElements>
    <a:clrScheme name="Personalizado 5">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0.- PRESENTACIÓN CONSEJO DIRECTIVO - 2" id="{79317213-E90A-4C22-BBAF-C91F52554FAF}" vid="{AED0357C-17AC-4105-86A0-D075A966D71F}"/>
    </a:ext>
  </a:extLst>
</a:theme>
</file>

<file path=ppt/theme/theme2.xml><?xml version="1.0" encoding="utf-8"?>
<a:theme xmlns:a="http://schemas.openxmlformats.org/drawingml/2006/main" name="Tema Sesiones">
  <a:themeElements>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Reflejos">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0.- PRESENTACIÓN CONSEJO DIRECTIVO - 2" id="{79317213-E90A-4C22-BBAF-C91F52554FAF}" vid="{AEFB5608-D799-46B1-A258-4E0E97CBC3E7}"/>
    </a:ext>
  </a:extLst>
</a:theme>
</file>

<file path=ppt/theme/theme3.xml><?xml version="1.0" encoding="utf-8"?>
<a:theme xmlns:a="http://schemas.openxmlformats.org/drawingml/2006/main" name="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 PRESENTACIÓN CONSEJO DIRECTIVO - 2" id="{79317213-E90A-4C22-BBAF-C91F52554FAF}" vid="{F2ECD0D2-98A1-45D3-8389-C13677FAD884}"/>
    </a:ext>
  </a:extLst>
</a:theme>
</file>

<file path=ppt/theme/theme4.xml><?xml version="1.0" encoding="utf-8"?>
<a:theme xmlns:a="http://schemas.openxmlformats.org/drawingml/2006/main" name="1_plantilla ipejal 2019">
  <a:themeElements>
    <a:clrScheme name="Personalizado 3">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fontScheme name="Personalizado 6">
      <a:majorFont>
        <a:latin typeface="Tenorite"/>
        <a:ea typeface=""/>
        <a:cs typeface=""/>
      </a:majorFont>
      <a:minorFont>
        <a:latin typeface="Prompt ExtraLight"/>
        <a:ea typeface=""/>
        <a:cs typeface=""/>
      </a:minorFont>
    </a:fontScheme>
    <a:fmtScheme name="Microsurco">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7145" cap="flat" cmpd="sng" algn="ctr">
          <a:solidFill>
            <a:schemeClr val="phClr"/>
          </a:solidFill>
          <a:prstDash val="solid"/>
        </a:ln>
        <a:ln w="58420" cap="flat" cmpd="thickThin" algn="ctr">
          <a:solidFill>
            <a:schemeClr val="phClr">
              <a:shade val="95000"/>
              <a:alpha val="50000"/>
              <a:satMod val="150000"/>
            </a:schemeClr>
          </a:solidFill>
          <a:prstDash val="solid"/>
        </a:ln>
      </a:lnStyleLst>
      <a:effectStyleLst>
        <a:effectStyle>
          <a:effectLst/>
        </a:effectStyle>
        <a:effectStyle>
          <a:effectLst>
            <a:outerShdw blurRad="50800" dist="38100" dir="2700000" rotWithShape="0">
              <a:srgbClr val="000000">
                <a:alpha val="60000"/>
              </a:srgbClr>
            </a:outerShdw>
          </a:effectLst>
          <a:scene3d>
            <a:camera prst="orthographicFront">
              <a:rot lat="0" lon="0" rev="0"/>
            </a:camera>
            <a:lightRig rig="flat" dir="tl"/>
          </a:scene3d>
          <a:sp3d prstMaterial="flat">
            <a:bevelT w="31750" h="63500" prst="riblet"/>
          </a:sp3d>
        </a:effectStyle>
        <a:effectStyle>
          <a:effectLst>
            <a:outerShdw blurRad="50800" dist="38100" dir="2700000" algn="ctr" rotWithShape="0">
              <a:srgbClr val="000000">
                <a:alpha val="60000"/>
              </a:srgbClr>
            </a:outerShdw>
          </a:effectLst>
          <a:scene3d>
            <a:camera prst="orthographicFront">
              <a:rot lat="0" lon="0" rev="0"/>
            </a:camera>
            <a:lightRig rig="flat" dir="tl"/>
          </a:scene3d>
          <a:sp3d prstMaterial="flat">
            <a:bevelT w="57150" h="114300" prst="rible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 PRESENTACIÓN CONSEJO DIRECTIVO - 2" id="{79317213-E90A-4C22-BBAF-C91F52554FAF}" vid="{FA9D06CD-7291-4C61-8103-39D463664522}"/>
    </a:ext>
  </a:ext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2.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3.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4.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7.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ppt/theme/themeOverride8.xml><?xml version="1.0" encoding="utf-8"?>
<a:themeOverride xmlns:a="http://schemas.openxmlformats.org/drawingml/2006/main">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9.xml><?xml version="1.0" encoding="utf-8"?>
<a:themeOverride xmlns:a="http://schemas.openxmlformats.org/drawingml/2006/main">
  <a:clrScheme name="Personalizado 2">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7F7F7F"/>
    </a:hlink>
    <a:folHlink>
      <a:srgbClr val="8C8C8C"/>
    </a:folHlink>
  </a:clrScheme>
</a:themeOverride>
</file>

<file path=docProps/app.xml><?xml version="1.0" encoding="utf-8"?>
<Properties xmlns="http://schemas.openxmlformats.org/officeDocument/2006/extended-properties" xmlns:vt="http://schemas.openxmlformats.org/officeDocument/2006/docPropsVTypes">
  <Template/>
  <TotalTime>8669</TotalTime>
  <Words>5216</Words>
  <Application>Microsoft Office PowerPoint</Application>
  <PresentationFormat>Presentación en pantalla (4:3)</PresentationFormat>
  <Paragraphs>507</Paragraphs>
  <Slides>76</Slides>
  <Notes>0</Notes>
  <HiddenSlides>0</HiddenSlides>
  <MMClips>0</MMClips>
  <ScaleCrop>false</ScaleCrop>
  <HeadingPairs>
    <vt:vector size="6" baseType="variant">
      <vt:variant>
        <vt:lpstr>Fuentes usadas</vt:lpstr>
      </vt:variant>
      <vt:variant>
        <vt:i4>8</vt:i4>
      </vt:variant>
      <vt:variant>
        <vt:lpstr>Tema</vt:lpstr>
      </vt:variant>
      <vt:variant>
        <vt:i4>4</vt:i4>
      </vt:variant>
      <vt:variant>
        <vt:lpstr>Títulos de diapositiva</vt:lpstr>
      </vt:variant>
      <vt:variant>
        <vt:i4>76</vt:i4>
      </vt:variant>
    </vt:vector>
  </HeadingPairs>
  <TitlesOfParts>
    <vt:vector size="88" baseType="lpstr">
      <vt:lpstr>Abadi Extra Light</vt:lpstr>
      <vt:lpstr>Arial</vt:lpstr>
      <vt:lpstr>Arial Nova Light</vt:lpstr>
      <vt:lpstr>Calibri</vt:lpstr>
      <vt:lpstr>Estrangelo Edessa</vt:lpstr>
      <vt:lpstr>Prompt ExtraLight</vt:lpstr>
      <vt:lpstr>Tenorite</vt:lpstr>
      <vt:lpstr>Wingdings</vt:lpstr>
      <vt:lpstr>1_Tema Sesiones</vt:lpstr>
      <vt:lpstr>Tema Sesiones</vt:lpstr>
      <vt:lpstr>plantilla ipejal 2019</vt:lpstr>
      <vt:lpstr>1_plantilla ipejal 2019</vt:lpstr>
      <vt:lpstr>Sesión Ordinaria de Consejo Directivo</vt:lpstr>
      <vt:lpstr>ORDEN DEL DÍA 10/2021</vt:lpstr>
      <vt:lpstr>3. Informe y Presentación del Director General de Servicios Médicos conforme Artículo 154. Fracción XX. De la Ley del Instituto de Pensiones del Estado de Jalisco. </vt:lpstr>
      <vt:lpstr>4. Discusión y en su caso Aprobación de Cuadro de Pensionados Efectos</vt:lpstr>
      <vt:lpstr>Cuadro de Pensionados Noviembre 2021</vt:lpstr>
      <vt:lpstr>5. Discusión y en su caso Aprobación de los Estados Financieros</vt:lpstr>
      <vt:lpstr>Estados Financieros Septiembre 2021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6. Reporte Informativo del Avance Presupuestal y de Préstamos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Avance de Préstamos</vt:lpstr>
      <vt:lpstr>7. Reporte Informativo de la Expectativa de Cierre y Proyección Presupuestal.</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Expectativa de Cierre y Proyección Presupuestal  2021-2022</vt:lpstr>
      <vt:lpstr>8. Reporte Informativo de la Cartera de Inversiones</vt:lpstr>
      <vt:lpstr>Presentación de PowerPoint</vt:lpstr>
      <vt:lpstr>Presentación de PowerPoint</vt:lpstr>
      <vt:lpstr>Reporte de la Cartera de Inversiones</vt:lpstr>
      <vt:lpstr>Presentación de PowerPoint</vt:lpstr>
      <vt:lpstr>Presentación de PowerPoint</vt:lpstr>
      <vt:lpstr>Presentación de PowerPoint</vt:lpstr>
      <vt:lpstr>Reporte de la Cartera de Inversiones</vt:lpstr>
      <vt:lpstr>Reporte de la Cartera de Inversiones</vt:lpstr>
      <vt:lpstr>Reporte de la Cartera de Inversiones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9. Reporte Informativo de Adeudos Entidades Públicas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10. Discusión y en su caso Aprobación del Manual de Operación del Sistema Institucional de Archivos del Instituto de Pensiones del Estado de Jalisco.</vt:lpstr>
      <vt:lpstr>11. Discusión y en su caso Aprobación del Anteproyecto del Plan Anual de Adquisiciones 2022 del Instituto de Pensiones del Estado de Jalisco</vt:lpstr>
      <vt:lpstr>12. Asuntos Varios</vt:lpstr>
      <vt:lpstr>Asuntos Varios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Gonzalez Martinez, Maria del Carmen</dc:creator>
  <cp:lastModifiedBy>Gonzalez Martinez, Maria del Carmen</cp:lastModifiedBy>
  <cp:revision>266</cp:revision>
  <cp:lastPrinted>2021-06-30T16:55:35Z</cp:lastPrinted>
  <dcterms:created xsi:type="dcterms:W3CDTF">2021-03-16T17:19:45Z</dcterms:created>
  <dcterms:modified xsi:type="dcterms:W3CDTF">2021-10-28T13:45:26Z</dcterms:modified>
</cp:coreProperties>
</file>